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2"/>
  </p:notesMasterIdLst>
  <p:sldIdLst>
    <p:sldId id="256" r:id="rId2"/>
    <p:sldId id="285" r:id="rId3"/>
    <p:sldId id="281" r:id="rId4"/>
    <p:sldId id="257" r:id="rId5"/>
    <p:sldId id="258" r:id="rId6"/>
    <p:sldId id="259" r:id="rId7"/>
    <p:sldId id="284" r:id="rId8"/>
    <p:sldId id="260" r:id="rId9"/>
    <p:sldId id="261" r:id="rId10"/>
    <p:sldId id="262" r:id="rId11"/>
    <p:sldId id="263" r:id="rId12"/>
    <p:sldId id="264" r:id="rId13"/>
    <p:sldId id="265" r:id="rId14"/>
    <p:sldId id="282" r:id="rId15"/>
    <p:sldId id="266" r:id="rId16"/>
    <p:sldId id="267" r:id="rId17"/>
    <p:sldId id="268" r:id="rId18"/>
    <p:sldId id="269" r:id="rId19"/>
    <p:sldId id="286" r:id="rId20"/>
    <p:sldId id="287" r:id="rId21"/>
    <p:sldId id="271" r:id="rId22"/>
    <p:sldId id="272" r:id="rId23"/>
    <p:sldId id="273" r:id="rId24"/>
    <p:sldId id="274" r:id="rId25"/>
    <p:sldId id="275" r:id="rId26"/>
    <p:sldId id="276" r:id="rId27"/>
    <p:sldId id="283" r:id="rId28"/>
    <p:sldId id="288" r:id="rId29"/>
    <p:sldId id="278" r:id="rId30"/>
    <p:sldId id="279" r:id="rId31"/>
  </p:sldIdLst>
  <p:sldSz cx="14630400" cy="8229600"/>
  <p:notesSz cx="8229600" cy="14630400"/>
  <p:embeddedFontLst>
    <p:embeddedFont>
      <p:font typeface="DM Sans" panose="020B0604020202020204" charset="0"/>
      <p:regular r:id="rId33"/>
      <p:bold r:id="rId34"/>
      <p:italic r:id="rId35"/>
      <p:boldItalic r:id="rId36"/>
    </p:embeddedFont>
    <p:embeddedFont>
      <p:font typeface="PT Serif" panose="020B0604020202020204" charset="-52"/>
      <p:regular r:id="rId37"/>
    </p:embeddedFont>
  </p:embeddedFontLst>
  <p:defaultTextStyle>
    <a:defPPr>
      <a:defRPr lang="ru-U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916"/>
    <p:restoredTop sz="94610"/>
  </p:normalViewPr>
  <p:slideViewPr>
    <p:cSldViewPr snapToGrid="0" snapToObjects="1">
      <p:cViewPr varScale="1">
        <p:scale>
          <a:sx n="89" d="100"/>
          <a:sy n="89" d="100"/>
        </p:scale>
        <p:origin x="126"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2576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image" Target="../media/image29.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5" name="Shape 2"/>
          <p:cNvSpPr/>
          <p:nvPr/>
        </p:nvSpPr>
        <p:spPr>
          <a:xfrm>
            <a:off x="793790" y="6254591"/>
            <a:ext cx="362903" cy="362903"/>
          </a:xfrm>
          <a:prstGeom prst="roundRect">
            <a:avLst>
              <a:gd name="adj" fmla="val 25194296"/>
            </a:avLst>
          </a:prstGeom>
          <a:noFill/>
          <a:ln w="7620">
            <a:solidFill>
              <a:srgbClr val="FFFFFF"/>
            </a:solidFill>
            <a:prstDash val="solid"/>
          </a:ln>
        </p:spPr>
      </p:sp>
      <p:sp>
        <p:nvSpPr>
          <p:cNvPr id="8" name="Text 3">
            <a:extLst>
              <a:ext uri="{FF2B5EF4-FFF2-40B4-BE49-F238E27FC236}">
                <a16:creationId xmlns:a16="http://schemas.microsoft.com/office/drawing/2014/main" id="{2D96402A-8B69-8ACF-5AE4-DA62518392F1}"/>
              </a:ext>
            </a:extLst>
          </p:cNvPr>
          <p:cNvSpPr/>
          <p:nvPr/>
        </p:nvSpPr>
        <p:spPr>
          <a:xfrm>
            <a:off x="249622" y="327694"/>
            <a:ext cx="8894378" cy="566903"/>
          </a:xfrm>
          <a:prstGeom prst="rect">
            <a:avLst/>
          </a:prstGeom>
          <a:noFill/>
          <a:ln/>
        </p:spPr>
        <p:txBody>
          <a:bodyPr wrap="none" lIns="0" tIns="0" rIns="0" bIns="0" rtlCol="0" anchor="t"/>
          <a:lstStyle/>
          <a:p>
            <a:pPr marL="0" indent="0" algn="l">
              <a:lnSpc>
                <a:spcPts val="3100"/>
              </a:lnSpc>
              <a:buNone/>
            </a:pPr>
            <a:r>
              <a:rPr lang="en-US" sz="2000" dirty="0">
                <a:solidFill>
                  <a:srgbClr val="020202"/>
                </a:solidFill>
                <a:latin typeface="PT Serif" pitchFamily="34" charset="0"/>
              </a:rPr>
              <a:t>O`ZBEKISTON RESPUBLIKASI HUQUQNI MUHOFAZA QILISH AKADEMIYASI</a:t>
            </a:r>
          </a:p>
        </p:txBody>
      </p:sp>
      <p:pic>
        <p:nvPicPr>
          <p:cNvPr id="9" name="Рисунок 8">
            <a:extLst>
              <a:ext uri="{FF2B5EF4-FFF2-40B4-BE49-F238E27FC236}">
                <a16:creationId xmlns:a16="http://schemas.microsoft.com/office/drawing/2014/main" id="{67D64124-3CC4-6D63-1A0B-AD03BCD36DDF}"/>
              </a:ext>
            </a:extLst>
          </p:cNvPr>
          <p:cNvPicPr>
            <a:picLocks noChangeAspect="1"/>
          </p:cNvPicPr>
          <p:nvPr/>
        </p:nvPicPr>
        <p:blipFill>
          <a:blip r:embed="rId3"/>
          <a:stretch>
            <a:fillRect/>
          </a:stretch>
        </p:blipFill>
        <p:spPr>
          <a:xfrm>
            <a:off x="3874197" y="894597"/>
            <a:ext cx="1325880" cy="1325880"/>
          </a:xfrm>
          <a:prstGeom prst="rect">
            <a:avLst/>
          </a:prstGeom>
        </p:spPr>
      </p:pic>
      <p:sp>
        <p:nvSpPr>
          <p:cNvPr id="10" name="TextBox 9">
            <a:extLst>
              <a:ext uri="{FF2B5EF4-FFF2-40B4-BE49-F238E27FC236}">
                <a16:creationId xmlns:a16="http://schemas.microsoft.com/office/drawing/2014/main" id="{5289890F-583C-2160-1CB9-3C2DC1222F9E}"/>
              </a:ext>
            </a:extLst>
          </p:cNvPr>
          <p:cNvSpPr txBox="1"/>
          <p:nvPr/>
        </p:nvSpPr>
        <p:spPr>
          <a:xfrm>
            <a:off x="553872" y="4605595"/>
            <a:ext cx="7966530" cy="1569660"/>
          </a:xfrm>
          <a:prstGeom prst="rect">
            <a:avLst/>
          </a:prstGeom>
          <a:noFill/>
        </p:spPr>
        <p:txBody>
          <a:bodyPr wrap="square">
            <a:spAutoFit/>
          </a:bodyPr>
          <a:lstStyle/>
          <a:p>
            <a:pPr indent="450215" algn="ctr"/>
            <a:r>
              <a:rPr lang="en-US" sz="2400" b="1" dirty="0">
                <a:effectLst/>
                <a:latin typeface="Times New Roman" panose="02020603050405020304" pitchFamily="18" charset="0"/>
                <a:ea typeface="Times New Roman" panose="02020603050405020304" pitchFamily="18" charset="0"/>
              </a:rPr>
              <a:t>3</a:t>
            </a:r>
            <a:r>
              <a:rPr lang="ru-UZ" sz="2400" b="1" dirty="0">
                <a:effectLst/>
                <a:latin typeface="Times New Roman" panose="02020603050405020304" pitchFamily="18" charset="0"/>
                <a:ea typeface="Times New Roman" panose="02020603050405020304" pitchFamily="18" charset="0"/>
              </a:rPr>
              <a:t>-MAVZU. </a:t>
            </a:r>
            <a:r>
              <a:rPr lang="en" sz="2400" b="1" dirty="0">
                <a:effectLst/>
                <a:latin typeface="Times New Roman" panose="02020603050405020304" pitchFamily="18" charset="0"/>
                <a:ea typeface="Times New Roman" panose="02020603050405020304" pitchFamily="18" charset="0"/>
              </a:rPr>
              <a:t>KADRLAR KORRUPSIYASI VA UNI BARTARAF ETISH MEXANIZMLARI, KORRUPSION JINOYATLARNING OLDINI OLISH SHAKLLARI VA ASOSIY YO‘NALISHLARI</a:t>
            </a:r>
            <a:r>
              <a:rPr lang="ru-UZ" sz="2400" b="1" dirty="0">
                <a:effectLst/>
                <a:latin typeface="Times New Roman" panose="02020603050405020304" pitchFamily="18" charset="0"/>
                <a:ea typeface="Times New Roman" panose="02020603050405020304" pitchFamily="18" charset="0"/>
              </a:rPr>
              <a:t>.</a:t>
            </a:r>
            <a:endParaRPr lang="ru-UZ" sz="2400" dirty="0">
              <a:effectLst/>
              <a:latin typeface="Times New Roman" panose="02020603050405020304" pitchFamily="18" charset="0"/>
              <a:ea typeface="Times New Roman" panose="02020603050405020304" pitchFamily="18" charset="0"/>
            </a:endParaRPr>
          </a:p>
        </p:txBody>
      </p:sp>
      <p:sp>
        <p:nvSpPr>
          <p:cNvPr id="11" name="Text 1">
            <a:extLst>
              <a:ext uri="{FF2B5EF4-FFF2-40B4-BE49-F238E27FC236}">
                <a16:creationId xmlns:a16="http://schemas.microsoft.com/office/drawing/2014/main" id="{31FBAB15-B296-9823-4CA3-310AED740FAF}"/>
              </a:ext>
            </a:extLst>
          </p:cNvPr>
          <p:cNvSpPr/>
          <p:nvPr/>
        </p:nvSpPr>
        <p:spPr>
          <a:xfrm>
            <a:off x="745824" y="6916782"/>
            <a:ext cx="7901975" cy="836442"/>
          </a:xfrm>
          <a:prstGeom prst="rect">
            <a:avLst/>
          </a:prstGeom>
          <a:noFill/>
          <a:ln/>
        </p:spPr>
        <p:txBody>
          <a:bodyPr wrap="square" lIns="0" tIns="0" rIns="0" bIns="0" rtlCol="0" anchor="t"/>
          <a:lstStyle/>
          <a:p>
            <a:pPr marL="0" indent="0" algn="ctr">
              <a:lnSpc>
                <a:spcPts val="2850"/>
              </a:lnSpc>
              <a:buNone/>
            </a:pPr>
            <a:r>
              <a:rPr lang="en-US" dirty="0" err="1">
                <a:solidFill>
                  <a:srgbClr val="383838"/>
                </a:solidFill>
                <a:latin typeface="DM Sans" pitchFamily="34" charset="0"/>
                <a:ea typeface="DM Sans" pitchFamily="34" charset="-122"/>
                <a:cs typeface="DM Sans" pitchFamily="34" charset="-120"/>
              </a:rPr>
              <a:t>Oliy</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ta’lim</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muassasalari</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talabalari</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uchun</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mo'ljallangan</a:t>
            </a:r>
            <a:endParaRPr lang="en-US" dirty="0"/>
          </a:p>
        </p:txBody>
      </p:sp>
      <p:pic>
        <p:nvPicPr>
          <p:cNvPr id="12" name="Image 0" descr="preencoded.png">
            <a:extLst>
              <a:ext uri="{FF2B5EF4-FFF2-40B4-BE49-F238E27FC236}">
                <a16:creationId xmlns:a16="http://schemas.microsoft.com/office/drawing/2014/main" id="{FD05E478-04E0-2614-89D9-89770776FDDD}"/>
              </a:ext>
            </a:extLst>
          </p:cNvPr>
          <p:cNvPicPr>
            <a:picLocks noChangeAspect="1"/>
          </p:cNvPicPr>
          <p:nvPr/>
        </p:nvPicPr>
        <p:blipFill>
          <a:blip r:embed="rId4"/>
          <a:stretch>
            <a:fillRect/>
          </a:stretch>
        </p:blipFill>
        <p:spPr>
          <a:xfrm>
            <a:off x="9296400" y="0"/>
            <a:ext cx="5312377" cy="8229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977953" y="3202723"/>
            <a:ext cx="11966972" cy="744260"/>
          </a:xfrm>
          <a:prstGeom prst="rect">
            <a:avLst/>
          </a:prstGeom>
          <a:noFill/>
          <a:ln/>
        </p:spPr>
        <p:txBody>
          <a:bodyPr wrap="none" lIns="0" tIns="0" rIns="0" bIns="0" rtlCol="0" anchor="t"/>
          <a:lstStyle/>
          <a:p>
            <a:pPr marL="0" indent="0">
              <a:lnSpc>
                <a:spcPts val="5850"/>
              </a:lnSpc>
              <a:buNone/>
            </a:pPr>
            <a:r>
              <a:rPr lang="en-US" sz="4650" b="1" dirty="0">
                <a:solidFill>
                  <a:srgbClr val="020202"/>
                </a:solidFill>
                <a:latin typeface="PT Serif" pitchFamily="34" charset="0"/>
                <a:ea typeface="PT Serif" pitchFamily="34" charset="-122"/>
                <a:cs typeface="PT Serif" pitchFamily="34" charset="-120"/>
              </a:rPr>
              <a:t>Madaniyat va korrupsiya o'rtasidagi bog'liqlik</a:t>
            </a:r>
            <a:endParaRPr lang="en-US" sz="4650" b="1" dirty="0"/>
          </a:p>
        </p:txBody>
      </p:sp>
      <p:sp>
        <p:nvSpPr>
          <p:cNvPr id="3" name="Text 1"/>
          <p:cNvSpPr/>
          <p:nvPr/>
        </p:nvSpPr>
        <p:spPr>
          <a:xfrm>
            <a:off x="929257" y="4636903"/>
            <a:ext cx="3978116" cy="744141"/>
          </a:xfrm>
          <a:prstGeom prst="rect">
            <a:avLst/>
          </a:prstGeom>
          <a:noFill/>
          <a:ln/>
        </p:spPr>
        <p:txBody>
          <a:bodyPr wrap="square" lIns="0" tIns="0" rIns="0" bIns="0" rtlCol="0" anchor="t"/>
          <a:lstStyle/>
          <a:p>
            <a:pPr marL="0" indent="0">
              <a:lnSpc>
                <a:spcPts val="2900"/>
              </a:lnSpc>
              <a:buNone/>
            </a:pPr>
            <a:r>
              <a:rPr lang="en-US" sz="2300" b="1" dirty="0">
                <a:solidFill>
                  <a:srgbClr val="020202"/>
                </a:solidFill>
                <a:latin typeface="PT Serif" pitchFamily="34" charset="0"/>
                <a:ea typeface="PT Serif" pitchFamily="34" charset="-122"/>
                <a:cs typeface="PT Serif" pitchFamily="34" charset="-120"/>
              </a:rPr>
              <a:t>Jamoa manfaatlarini ustun qo'yish</a:t>
            </a:r>
            <a:endParaRPr lang="en-US" sz="2300" b="1" dirty="0"/>
          </a:p>
        </p:txBody>
      </p:sp>
      <p:sp>
        <p:nvSpPr>
          <p:cNvPr id="4" name="Text 2"/>
          <p:cNvSpPr/>
          <p:nvPr/>
        </p:nvSpPr>
        <p:spPr>
          <a:xfrm>
            <a:off x="793790" y="5698053"/>
            <a:ext cx="3978116" cy="1451610"/>
          </a:xfrm>
          <a:prstGeom prst="rect">
            <a:avLst/>
          </a:prstGeom>
          <a:noFill/>
          <a:ln/>
        </p:spPr>
        <p:txBody>
          <a:bodyPr wrap="square" lIns="0" tIns="0" rIns="0" bIns="0" rtlCol="0" anchor="t"/>
          <a:lstStyle/>
          <a:p>
            <a:pPr marL="0" indent="0">
              <a:lnSpc>
                <a:spcPts val="2850"/>
              </a:lnSpc>
              <a:buNone/>
            </a:pPr>
            <a:r>
              <a:rPr lang="en-US" sz="1750" dirty="0">
                <a:solidFill>
                  <a:srgbClr val="383838"/>
                </a:solidFill>
                <a:latin typeface="DM Sans" pitchFamily="34" charset="0"/>
                <a:ea typeface="DM Sans" pitchFamily="34" charset="-122"/>
                <a:cs typeface="DM Sans" pitchFamily="34" charset="-120"/>
              </a:rPr>
              <a:t>Ba'zi madaniyatlarda oila va do'stlarga yordam berish muhim qadriyat hisoblanadi. Bu esa nepotizm va favoritizmga olib kelishi mumkin.</a:t>
            </a:r>
            <a:endParaRPr lang="en-US" sz="1750" dirty="0"/>
          </a:p>
        </p:txBody>
      </p:sp>
      <p:sp>
        <p:nvSpPr>
          <p:cNvPr id="5" name="Text 3"/>
          <p:cNvSpPr/>
          <p:nvPr/>
        </p:nvSpPr>
        <p:spPr>
          <a:xfrm>
            <a:off x="5380885" y="4690402"/>
            <a:ext cx="3161109" cy="372070"/>
          </a:xfrm>
          <a:prstGeom prst="rect">
            <a:avLst/>
          </a:prstGeom>
          <a:noFill/>
          <a:ln/>
        </p:spPr>
        <p:txBody>
          <a:bodyPr wrap="none" lIns="0" tIns="0" rIns="0" bIns="0" rtlCol="0" anchor="t"/>
          <a:lstStyle/>
          <a:p>
            <a:pPr marL="0" indent="0">
              <a:lnSpc>
                <a:spcPts val="2900"/>
              </a:lnSpc>
              <a:buNone/>
            </a:pPr>
            <a:r>
              <a:rPr lang="en-US" sz="2300" b="1" dirty="0">
                <a:solidFill>
                  <a:srgbClr val="020202"/>
                </a:solidFill>
                <a:latin typeface="PT Serif" pitchFamily="34" charset="0"/>
                <a:ea typeface="PT Serif" pitchFamily="34" charset="-122"/>
                <a:cs typeface="PT Serif" pitchFamily="34" charset="-120"/>
              </a:rPr>
              <a:t>Hokimiyatga bo'ysunish</a:t>
            </a:r>
            <a:endParaRPr lang="en-US" sz="2300" b="1" dirty="0"/>
          </a:p>
        </p:txBody>
      </p:sp>
      <p:sp>
        <p:nvSpPr>
          <p:cNvPr id="6" name="Text 4"/>
          <p:cNvSpPr/>
          <p:nvPr/>
        </p:nvSpPr>
        <p:spPr>
          <a:xfrm>
            <a:off x="5326142" y="5698053"/>
            <a:ext cx="3978116" cy="1451610"/>
          </a:xfrm>
          <a:prstGeom prst="rect">
            <a:avLst/>
          </a:prstGeom>
          <a:noFill/>
          <a:ln/>
        </p:spPr>
        <p:txBody>
          <a:bodyPr wrap="square" lIns="0" tIns="0" rIns="0" bIns="0" rtlCol="0" anchor="t"/>
          <a:lstStyle/>
          <a:p>
            <a:pPr marL="0" indent="0">
              <a:lnSpc>
                <a:spcPts val="2850"/>
              </a:lnSpc>
              <a:buNone/>
            </a:pPr>
            <a:r>
              <a:rPr lang="en-US" sz="1750" dirty="0">
                <a:solidFill>
                  <a:srgbClr val="383838"/>
                </a:solidFill>
                <a:latin typeface="DM Sans" pitchFamily="34" charset="0"/>
                <a:ea typeface="DM Sans" pitchFamily="34" charset="-122"/>
                <a:cs typeface="DM Sans" pitchFamily="34" charset="-120"/>
              </a:rPr>
              <a:t>Avtoritar jamiyatlarda hokimiyatni tanqid qilish qiyin. Bu esa korrupsiyani fosh etishni qiyinlashtiradi.</a:t>
            </a:r>
            <a:endParaRPr lang="en-US" sz="1750" dirty="0"/>
          </a:p>
        </p:txBody>
      </p:sp>
      <p:sp>
        <p:nvSpPr>
          <p:cNvPr id="7" name="Text 5"/>
          <p:cNvSpPr/>
          <p:nvPr/>
        </p:nvSpPr>
        <p:spPr>
          <a:xfrm>
            <a:off x="9990600" y="4690402"/>
            <a:ext cx="3097411" cy="372070"/>
          </a:xfrm>
          <a:prstGeom prst="rect">
            <a:avLst/>
          </a:prstGeom>
          <a:noFill/>
          <a:ln/>
        </p:spPr>
        <p:txBody>
          <a:bodyPr wrap="none" lIns="0" tIns="0" rIns="0" bIns="0" rtlCol="0" anchor="t"/>
          <a:lstStyle/>
          <a:p>
            <a:pPr marL="0" indent="0">
              <a:lnSpc>
                <a:spcPts val="2900"/>
              </a:lnSpc>
              <a:buNone/>
            </a:pPr>
            <a:r>
              <a:rPr lang="en-US" sz="2300" b="1" dirty="0">
                <a:solidFill>
                  <a:srgbClr val="020202"/>
                </a:solidFill>
                <a:latin typeface="PT Serif" pitchFamily="34" charset="0"/>
                <a:ea typeface="PT Serif" pitchFamily="34" charset="-122"/>
                <a:cs typeface="PT Serif" pitchFamily="34" charset="-120"/>
              </a:rPr>
              <a:t>Sovg'a berish an'analari</a:t>
            </a:r>
            <a:endParaRPr lang="en-US" sz="2300" b="1" dirty="0"/>
          </a:p>
        </p:txBody>
      </p:sp>
      <p:sp>
        <p:nvSpPr>
          <p:cNvPr id="8" name="Text 6"/>
          <p:cNvSpPr/>
          <p:nvPr/>
        </p:nvSpPr>
        <p:spPr>
          <a:xfrm>
            <a:off x="9858494" y="5698053"/>
            <a:ext cx="3978116" cy="1088708"/>
          </a:xfrm>
          <a:prstGeom prst="rect">
            <a:avLst/>
          </a:prstGeom>
          <a:noFill/>
          <a:ln/>
        </p:spPr>
        <p:txBody>
          <a:bodyPr wrap="square" lIns="0" tIns="0" rIns="0" bIns="0" rtlCol="0" anchor="t"/>
          <a:lstStyle/>
          <a:p>
            <a:pPr marL="0" indent="0">
              <a:lnSpc>
                <a:spcPts val="2850"/>
              </a:lnSpc>
              <a:buNone/>
            </a:pPr>
            <a:r>
              <a:rPr lang="en-US" sz="1750" dirty="0">
                <a:solidFill>
                  <a:srgbClr val="383838"/>
                </a:solidFill>
                <a:latin typeface="DM Sans" pitchFamily="34" charset="0"/>
                <a:ea typeface="DM Sans" pitchFamily="34" charset="-122"/>
                <a:cs typeface="DM Sans" pitchFamily="34" charset="-120"/>
              </a:rPr>
              <a:t>Ayrim madaniyatlarda sovg'a berish odatiy hol. Ammo bu pora berishga aylanib ketishi mumkin.</a:t>
            </a:r>
            <a:endParaRPr lang="en-US" sz="1750" dirty="0"/>
          </a:p>
        </p:txBody>
      </p:sp>
      <p:pic>
        <p:nvPicPr>
          <p:cNvPr id="9" name="Image 0" descr="preencoded.png">
            <a:extLst>
              <a:ext uri="{FF2B5EF4-FFF2-40B4-BE49-F238E27FC236}">
                <a16:creationId xmlns:a16="http://schemas.microsoft.com/office/drawing/2014/main" id="{D4D0FE77-41BE-F84F-0C2E-4922EF0AAA39}"/>
              </a:ext>
            </a:extLst>
          </p:cNvPr>
          <p:cNvPicPr>
            <a:picLocks noChangeAspect="1"/>
          </p:cNvPicPr>
          <p:nvPr/>
        </p:nvPicPr>
        <p:blipFill>
          <a:blip r:embed="rId3"/>
          <a:stretch>
            <a:fillRect/>
          </a:stretch>
        </p:blipFill>
        <p:spPr>
          <a:xfrm>
            <a:off x="0" y="0"/>
            <a:ext cx="14630400" cy="256032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2397787" y="679106"/>
            <a:ext cx="9249966" cy="744260"/>
          </a:xfrm>
          <a:prstGeom prst="rect">
            <a:avLst/>
          </a:prstGeom>
          <a:noFill/>
          <a:ln/>
        </p:spPr>
        <p:txBody>
          <a:bodyPr wrap="none" lIns="0" tIns="0" rIns="0" bIns="0" rtlCol="0" anchor="t"/>
          <a:lstStyle/>
          <a:p>
            <a:pPr marL="0" indent="0">
              <a:lnSpc>
                <a:spcPts val="5850"/>
              </a:lnSpc>
              <a:buNone/>
            </a:pPr>
            <a:r>
              <a:rPr lang="en-US" sz="4650" b="1" dirty="0">
                <a:solidFill>
                  <a:srgbClr val="020202"/>
                </a:solidFill>
                <a:latin typeface="PT Serif" pitchFamily="34" charset="0"/>
                <a:ea typeface="PT Serif" pitchFamily="34" charset="-122"/>
                <a:cs typeface="PT Serif" pitchFamily="34" charset="-120"/>
              </a:rPr>
              <a:t>Kadrlar korrupsiyasining oqibatlari</a:t>
            </a:r>
            <a:endParaRPr lang="en-US" sz="4650" b="1" dirty="0"/>
          </a:p>
        </p:txBody>
      </p:sp>
      <p:sp>
        <p:nvSpPr>
          <p:cNvPr id="3" name="Shape 1"/>
          <p:cNvSpPr/>
          <p:nvPr/>
        </p:nvSpPr>
        <p:spPr>
          <a:xfrm>
            <a:off x="793790" y="1894284"/>
            <a:ext cx="1221277" cy="1324689"/>
          </a:xfrm>
          <a:prstGeom prst="roundRect">
            <a:avLst>
              <a:gd name="adj" fmla="val 2568"/>
            </a:avLst>
          </a:prstGeom>
          <a:solidFill>
            <a:srgbClr val="F2EEEE"/>
          </a:solidFill>
          <a:ln/>
        </p:spPr>
      </p:sp>
      <p:sp>
        <p:nvSpPr>
          <p:cNvPr id="4" name="Text 2"/>
          <p:cNvSpPr/>
          <p:nvPr/>
        </p:nvSpPr>
        <p:spPr>
          <a:xfrm>
            <a:off x="1020604" y="2329815"/>
            <a:ext cx="151090" cy="453509"/>
          </a:xfrm>
          <a:prstGeom prst="rect">
            <a:avLst/>
          </a:prstGeom>
          <a:noFill/>
          <a:ln/>
        </p:spPr>
        <p:txBody>
          <a:bodyPr wrap="none" lIns="0" tIns="0" rIns="0" bIns="0" rtlCol="0" anchor="t"/>
          <a:lstStyle/>
          <a:p>
            <a:pPr marL="0" indent="0" algn="ctr">
              <a:lnSpc>
                <a:spcPts val="3550"/>
              </a:lnSpc>
              <a:buNone/>
            </a:pPr>
            <a:r>
              <a:rPr lang="en-US" sz="2200" dirty="0">
                <a:solidFill>
                  <a:srgbClr val="383838"/>
                </a:solidFill>
                <a:latin typeface="PT Serif" pitchFamily="34" charset="0"/>
                <a:ea typeface="PT Serif" pitchFamily="34" charset="-122"/>
                <a:cs typeface="PT Serif" pitchFamily="34" charset="-120"/>
              </a:rPr>
              <a:t>1</a:t>
            </a:r>
            <a:endParaRPr lang="en-US" sz="2200" dirty="0"/>
          </a:p>
        </p:txBody>
      </p:sp>
      <p:sp>
        <p:nvSpPr>
          <p:cNvPr id="5" name="Text 3"/>
          <p:cNvSpPr/>
          <p:nvPr/>
        </p:nvSpPr>
        <p:spPr>
          <a:xfrm>
            <a:off x="2481131" y="1948650"/>
            <a:ext cx="2977039" cy="372070"/>
          </a:xfrm>
          <a:prstGeom prst="rect">
            <a:avLst/>
          </a:prstGeom>
          <a:noFill/>
          <a:ln/>
        </p:spPr>
        <p:txBody>
          <a:bodyPr wrap="none" lIns="0" tIns="0" rIns="0" bIns="0" rtlCol="0" anchor="t"/>
          <a:lstStyle/>
          <a:p>
            <a:pPr marL="0" indent="0" algn="l">
              <a:lnSpc>
                <a:spcPts val="2900"/>
              </a:lnSpc>
              <a:buNone/>
            </a:pPr>
            <a:r>
              <a:rPr lang="en-US" sz="2300" b="1" dirty="0" err="1">
                <a:solidFill>
                  <a:srgbClr val="383838"/>
                </a:solidFill>
                <a:latin typeface="PT Serif" pitchFamily="34" charset="0"/>
                <a:ea typeface="PT Serif" pitchFamily="34" charset="-122"/>
                <a:cs typeface="PT Serif" pitchFamily="34" charset="-120"/>
              </a:rPr>
              <a:t>Malakasiz</a:t>
            </a:r>
            <a:r>
              <a:rPr lang="en-US" sz="2300" b="1" dirty="0">
                <a:solidFill>
                  <a:srgbClr val="383838"/>
                </a:solidFill>
                <a:latin typeface="PT Serif" pitchFamily="34" charset="0"/>
                <a:ea typeface="PT Serif" pitchFamily="34" charset="-122"/>
                <a:cs typeface="PT Serif" pitchFamily="34" charset="-120"/>
              </a:rPr>
              <a:t> </a:t>
            </a:r>
            <a:r>
              <a:rPr lang="en-US" sz="2300" b="1" dirty="0" err="1">
                <a:solidFill>
                  <a:srgbClr val="383838"/>
                </a:solidFill>
                <a:latin typeface="PT Serif" pitchFamily="34" charset="0"/>
                <a:ea typeface="PT Serif" pitchFamily="34" charset="-122"/>
                <a:cs typeface="PT Serif" pitchFamily="34" charset="-120"/>
              </a:rPr>
              <a:t>kadrlar</a:t>
            </a:r>
            <a:endParaRPr lang="en-US" sz="2300" b="1" dirty="0"/>
          </a:p>
        </p:txBody>
      </p:sp>
      <p:sp>
        <p:nvSpPr>
          <p:cNvPr id="6" name="Text 4"/>
          <p:cNvSpPr/>
          <p:nvPr/>
        </p:nvSpPr>
        <p:spPr>
          <a:xfrm>
            <a:off x="2397787" y="2356613"/>
            <a:ext cx="10958869" cy="789918"/>
          </a:xfrm>
          <a:prstGeom prst="rect">
            <a:avLst/>
          </a:prstGeom>
          <a:noFill/>
          <a:ln/>
        </p:spPr>
        <p:txBody>
          <a:bodyPr wrap="none" lIns="0" tIns="0" rIns="0" bIns="0" rtlCol="0" anchor="t"/>
          <a:lstStyle/>
          <a:p>
            <a:pPr marL="0" indent="0" algn="l">
              <a:lnSpc>
                <a:spcPts val="2850"/>
              </a:lnSpc>
              <a:buNone/>
            </a:pPr>
            <a:r>
              <a:rPr lang="en-US" sz="1750" dirty="0" err="1">
                <a:solidFill>
                  <a:srgbClr val="383838"/>
                </a:solidFill>
                <a:latin typeface="DM Sans" pitchFamily="34" charset="0"/>
                <a:ea typeface="DM Sans" pitchFamily="34" charset="-122"/>
                <a:cs typeface="DM Sans" pitchFamily="34" charset="-120"/>
              </a:rPr>
              <a:t>Korrupsiyaga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asoslangan</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kadrlar</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tanlovi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natijasida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malakasiz</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va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tajribasiz</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shaxslar</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lavozimlarga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tayinlanadi</a:t>
            </a:r>
            <a:r>
              <a:rPr lang="en-US" sz="1750" dirty="0">
                <a:solidFill>
                  <a:srgbClr val="383838"/>
                </a:solidFill>
                <a:latin typeface="DM Sans" pitchFamily="34" charset="0"/>
                <a:ea typeface="DM Sans" pitchFamily="34" charset="-122"/>
                <a:cs typeface="DM Sans" pitchFamily="34" charset="-120"/>
              </a:rPr>
              <a:t>, </a:t>
            </a:r>
          </a:p>
          <a:p>
            <a:pPr marL="0" indent="0" algn="l">
              <a:lnSpc>
                <a:spcPts val="2850"/>
              </a:lnSpc>
              <a:buNone/>
            </a:pPr>
            <a:r>
              <a:rPr lang="en-US" sz="1750" dirty="0" err="1">
                <a:solidFill>
                  <a:srgbClr val="383838"/>
                </a:solidFill>
                <a:latin typeface="DM Sans" pitchFamily="34" charset="0"/>
                <a:ea typeface="DM Sans" pitchFamily="34" charset="-122"/>
                <a:cs typeface="DM Sans" pitchFamily="34" charset="-120"/>
              </a:rPr>
              <a:t>bu</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esa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davlat</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yoki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tashkilot</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ish</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faoliyatining</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samaradorligini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pasaytiradi</a:t>
            </a:r>
            <a:endParaRPr lang="en-US" sz="1750" dirty="0"/>
          </a:p>
        </p:txBody>
      </p:sp>
      <p:sp>
        <p:nvSpPr>
          <p:cNvPr id="7" name="Shape 5"/>
          <p:cNvSpPr/>
          <p:nvPr/>
        </p:nvSpPr>
        <p:spPr>
          <a:xfrm>
            <a:off x="2015067" y="3173255"/>
            <a:ext cx="11708197" cy="45719"/>
          </a:xfrm>
          <a:prstGeom prst="roundRect">
            <a:avLst>
              <a:gd name="adj" fmla="val 223256"/>
            </a:avLst>
          </a:prstGeom>
          <a:solidFill>
            <a:srgbClr val="D8D4D4"/>
          </a:solidFill>
          <a:ln/>
        </p:spPr>
      </p:sp>
      <p:sp>
        <p:nvSpPr>
          <p:cNvPr id="8" name="Shape 6"/>
          <p:cNvSpPr/>
          <p:nvPr/>
        </p:nvSpPr>
        <p:spPr>
          <a:xfrm>
            <a:off x="793790" y="3332321"/>
            <a:ext cx="1687341" cy="1324689"/>
          </a:xfrm>
          <a:prstGeom prst="roundRect">
            <a:avLst>
              <a:gd name="adj" fmla="val 2568"/>
            </a:avLst>
          </a:prstGeom>
          <a:solidFill>
            <a:srgbClr val="F2EEEE"/>
          </a:solidFill>
          <a:ln/>
        </p:spPr>
      </p:sp>
      <p:sp>
        <p:nvSpPr>
          <p:cNvPr id="9" name="Text 7"/>
          <p:cNvSpPr/>
          <p:nvPr/>
        </p:nvSpPr>
        <p:spPr>
          <a:xfrm>
            <a:off x="1020604" y="3767852"/>
            <a:ext cx="151090" cy="453509"/>
          </a:xfrm>
          <a:prstGeom prst="rect">
            <a:avLst/>
          </a:prstGeom>
          <a:noFill/>
          <a:ln/>
        </p:spPr>
        <p:txBody>
          <a:bodyPr wrap="none" lIns="0" tIns="0" rIns="0" bIns="0" rtlCol="0" anchor="t"/>
          <a:lstStyle/>
          <a:p>
            <a:pPr marL="0" indent="0" algn="ctr">
              <a:lnSpc>
                <a:spcPts val="3550"/>
              </a:lnSpc>
              <a:buNone/>
            </a:pPr>
            <a:r>
              <a:rPr lang="en-US" sz="2200" dirty="0">
                <a:solidFill>
                  <a:srgbClr val="383838"/>
                </a:solidFill>
                <a:latin typeface="PT Serif" pitchFamily="34" charset="0"/>
                <a:ea typeface="PT Serif" pitchFamily="34" charset="-122"/>
                <a:cs typeface="PT Serif" pitchFamily="34" charset="-120"/>
              </a:rPr>
              <a:t>2</a:t>
            </a:r>
            <a:endParaRPr lang="en-US" sz="2200" dirty="0"/>
          </a:p>
        </p:txBody>
      </p:sp>
      <p:sp>
        <p:nvSpPr>
          <p:cNvPr id="10" name="Text 8"/>
          <p:cNvSpPr/>
          <p:nvPr/>
        </p:nvSpPr>
        <p:spPr>
          <a:xfrm>
            <a:off x="3149077" y="3441779"/>
            <a:ext cx="4981284" cy="394811"/>
          </a:xfrm>
          <a:prstGeom prst="rect">
            <a:avLst/>
          </a:prstGeom>
          <a:noFill/>
          <a:ln/>
        </p:spPr>
        <p:txBody>
          <a:bodyPr wrap="none" lIns="0" tIns="0" rIns="0" bIns="0" rtlCol="0" anchor="t"/>
          <a:lstStyle/>
          <a:p>
            <a:pPr marL="0" indent="0" algn="l">
              <a:lnSpc>
                <a:spcPts val="2900"/>
              </a:lnSpc>
              <a:buNone/>
            </a:pPr>
            <a:r>
              <a:rPr lang="en-US" sz="2300" b="1" dirty="0" err="1">
                <a:solidFill>
                  <a:srgbClr val="383838"/>
                </a:solidFill>
                <a:latin typeface="PT Serif" pitchFamily="34" charset="0"/>
                <a:ea typeface="PT Serif" pitchFamily="34" charset="-122"/>
                <a:cs typeface="PT Serif" pitchFamily="34" charset="-120"/>
              </a:rPr>
              <a:t>Resurslarning</a:t>
            </a:r>
            <a:r>
              <a:rPr lang="en-US" sz="2300" b="1" dirty="0">
                <a:solidFill>
                  <a:srgbClr val="383838"/>
                </a:solidFill>
                <a:latin typeface="PT Serif" pitchFamily="34" charset="0"/>
                <a:ea typeface="PT Serif" pitchFamily="34" charset="-122"/>
                <a:cs typeface="PT Serif" pitchFamily="34" charset="-120"/>
              </a:rPr>
              <a:t> </a:t>
            </a:r>
            <a:r>
              <a:rPr lang="en-US" sz="2300" b="1" dirty="0" err="1">
                <a:solidFill>
                  <a:srgbClr val="383838"/>
                </a:solidFill>
                <a:latin typeface="PT Serif" pitchFamily="34" charset="0"/>
                <a:ea typeface="PT Serif" pitchFamily="34" charset="-122"/>
                <a:cs typeface="PT Serif" pitchFamily="34" charset="-120"/>
              </a:rPr>
              <a:t>noto‘g‘ri</a:t>
            </a:r>
            <a:r>
              <a:rPr lang="en-US" sz="2300" b="1" dirty="0">
                <a:solidFill>
                  <a:srgbClr val="383838"/>
                </a:solidFill>
                <a:latin typeface="PT Serif" pitchFamily="34" charset="0"/>
                <a:ea typeface="PT Serif" pitchFamily="34" charset="-122"/>
                <a:cs typeface="PT Serif" pitchFamily="34" charset="-120"/>
              </a:rPr>
              <a:t> </a:t>
            </a:r>
            <a:r>
              <a:rPr lang="en-US" sz="2300" b="1" dirty="0" err="1">
                <a:solidFill>
                  <a:srgbClr val="383838"/>
                </a:solidFill>
                <a:latin typeface="PT Serif" pitchFamily="34" charset="0"/>
                <a:ea typeface="PT Serif" pitchFamily="34" charset="-122"/>
                <a:cs typeface="PT Serif" pitchFamily="34" charset="-120"/>
              </a:rPr>
              <a:t>taqsimlanishi</a:t>
            </a:r>
            <a:endParaRPr lang="en-US" sz="2300" b="1" dirty="0"/>
          </a:p>
        </p:txBody>
      </p:sp>
      <p:sp>
        <p:nvSpPr>
          <p:cNvPr id="11" name="Text 9"/>
          <p:cNvSpPr/>
          <p:nvPr/>
        </p:nvSpPr>
        <p:spPr>
          <a:xfrm>
            <a:off x="2905661" y="3767852"/>
            <a:ext cx="9908884" cy="718304"/>
          </a:xfrm>
          <a:prstGeom prst="rect">
            <a:avLst/>
          </a:prstGeom>
          <a:noFill/>
          <a:ln/>
        </p:spPr>
        <p:txBody>
          <a:bodyPr wrap="none" lIns="0" tIns="0" rIns="0" bIns="0" rtlCol="0" anchor="t"/>
          <a:lstStyle/>
          <a:p>
            <a:pPr marL="0" indent="0" algn="l">
              <a:lnSpc>
                <a:spcPts val="2850"/>
              </a:lnSpc>
              <a:buNone/>
            </a:pPr>
            <a:r>
              <a:rPr lang="en-US" sz="1750" dirty="0" err="1">
                <a:solidFill>
                  <a:srgbClr val="383838"/>
                </a:solidFill>
                <a:latin typeface="DM Sans" pitchFamily="34" charset="0"/>
                <a:ea typeface="DM Sans" pitchFamily="34" charset="-122"/>
                <a:cs typeface="DM Sans" pitchFamily="34" charset="-120"/>
              </a:rPr>
              <a:t>Korrupsiya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tufayli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davlat</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yoki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tashkilotning</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moliyaviy</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va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boshqa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resurslari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noto‘g‘ri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taqsimlanadi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bu</a:t>
            </a:r>
            <a:r>
              <a:rPr lang="en-US" sz="1750" dirty="0">
                <a:solidFill>
                  <a:srgbClr val="383838"/>
                </a:solidFill>
                <a:latin typeface="DM Sans" pitchFamily="34" charset="0"/>
                <a:ea typeface="DM Sans" pitchFamily="34" charset="-122"/>
                <a:cs typeface="DM Sans" pitchFamily="34" charset="-120"/>
              </a:rPr>
              <a:t> </a:t>
            </a:r>
          </a:p>
          <a:p>
            <a:pPr marL="0" indent="0" algn="l">
              <a:lnSpc>
                <a:spcPts val="2850"/>
              </a:lnSpc>
              <a:buNone/>
            </a:pPr>
            <a:r>
              <a:rPr lang="en-US" sz="1750" dirty="0" err="1">
                <a:solidFill>
                  <a:srgbClr val="383838"/>
                </a:solidFill>
                <a:latin typeface="DM Sans" pitchFamily="34" charset="0"/>
                <a:ea typeface="DM Sans" pitchFamily="34" charset="-122"/>
                <a:cs typeface="DM Sans" pitchFamily="34" charset="-120"/>
              </a:rPr>
              <a:t>esa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iqtisodiy</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va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ijtimoiy</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ta’sirlarni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keltirib</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chiqaradi</a:t>
            </a:r>
            <a:endParaRPr lang="en-US" sz="1750" dirty="0"/>
          </a:p>
        </p:txBody>
      </p:sp>
      <p:sp>
        <p:nvSpPr>
          <p:cNvPr id="12" name="Shape 10"/>
          <p:cNvSpPr/>
          <p:nvPr/>
        </p:nvSpPr>
        <p:spPr>
          <a:xfrm>
            <a:off x="2481131" y="4611290"/>
            <a:ext cx="11242132" cy="45720"/>
          </a:xfrm>
          <a:prstGeom prst="roundRect">
            <a:avLst>
              <a:gd name="adj" fmla="val 223256"/>
            </a:avLst>
          </a:prstGeom>
          <a:solidFill>
            <a:srgbClr val="D8D4D4"/>
          </a:solidFill>
          <a:ln/>
        </p:spPr>
      </p:sp>
      <p:sp>
        <p:nvSpPr>
          <p:cNvPr id="13" name="Shape 11"/>
          <p:cNvSpPr/>
          <p:nvPr/>
        </p:nvSpPr>
        <p:spPr>
          <a:xfrm>
            <a:off x="793791" y="4770358"/>
            <a:ext cx="2111870" cy="1324689"/>
          </a:xfrm>
          <a:prstGeom prst="roundRect">
            <a:avLst>
              <a:gd name="adj" fmla="val 2568"/>
            </a:avLst>
          </a:prstGeom>
          <a:solidFill>
            <a:srgbClr val="F2EEEE"/>
          </a:solidFill>
          <a:ln/>
        </p:spPr>
      </p:sp>
      <p:sp>
        <p:nvSpPr>
          <p:cNvPr id="14" name="Text 12"/>
          <p:cNvSpPr/>
          <p:nvPr/>
        </p:nvSpPr>
        <p:spPr>
          <a:xfrm>
            <a:off x="1020604" y="5205889"/>
            <a:ext cx="151090" cy="453509"/>
          </a:xfrm>
          <a:prstGeom prst="rect">
            <a:avLst/>
          </a:prstGeom>
          <a:noFill/>
          <a:ln/>
        </p:spPr>
        <p:txBody>
          <a:bodyPr wrap="none" lIns="0" tIns="0" rIns="0" bIns="0" rtlCol="0" anchor="t"/>
          <a:lstStyle/>
          <a:p>
            <a:pPr marL="0" indent="0" algn="ctr">
              <a:lnSpc>
                <a:spcPts val="3550"/>
              </a:lnSpc>
              <a:buNone/>
            </a:pPr>
            <a:r>
              <a:rPr lang="en-US" sz="2200" dirty="0">
                <a:solidFill>
                  <a:srgbClr val="383838"/>
                </a:solidFill>
                <a:latin typeface="PT Serif" pitchFamily="34" charset="0"/>
                <a:ea typeface="PT Serif" pitchFamily="34" charset="-122"/>
                <a:cs typeface="PT Serif" pitchFamily="34" charset="-120"/>
              </a:rPr>
              <a:t>3</a:t>
            </a:r>
            <a:endParaRPr lang="en-US" sz="2200" dirty="0"/>
          </a:p>
        </p:txBody>
      </p:sp>
      <p:sp>
        <p:nvSpPr>
          <p:cNvPr id="15" name="Text 13"/>
          <p:cNvSpPr/>
          <p:nvPr/>
        </p:nvSpPr>
        <p:spPr>
          <a:xfrm>
            <a:off x="3689258" y="4908940"/>
            <a:ext cx="2984897" cy="372070"/>
          </a:xfrm>
          <a:prstGeom prst="rect">
            <a:avLst/>
          </a:prstGeom>
          <a:noFill/>
          <a:ln/>
        </p:spPr>
        <p:txBody>
          <a:bodyPr wrap="none" lIns="0" tIns="0" rIns="0" bIns="0" rtlCol="0" anchor="t"/>
          <a:lstStyle/>
          <a:p>
            <a:pPr marL="0" indent="0" algn="l">
              <a:lnSpc>
                <a:spcPts val="2900"/>
              </a:lnSpc>
              <a:buNone/>
            </a:pPr>
            <a:r>
              <a:rPr lang="en-US" sz="2300" b="1" dirty="0">
                <a:solidFill>
                  <a:srgbClr val="383838"/>
                </a:solidFill>
                <a:latin typeface="PT Serif" pitchFamily="34" charset="0"/>
                <a:ea typeface="PT Serif" pitchFamily="34" charset="-122"/>
                <a:cs typeface="PT Serif" pitchFamily="34" charset="-120"/>
              </a:rPr>
              <a:t>Davlatga ishonchsizlik</a:t>
            </a:r>
            <a:endParaRPr lang="en-US" sz="2300" b="1" dirty="0"/>
          </a:p>
        </p:txBody>
      </p:sp>
      <p:sp>
        <p:nvSpPr>
          <p:cNvPr id="16" name="Text 14"/>
          <p:cNvSpPr/>
          <p:nvPr/>
        </p:nvSpPr>
        <p:spPr>
          <a:xfrm>
            <a:off x="3295977" y="5251202"/>
            <a:ext cx="9668768" cy="687601"/>
          </a:xfrm>
          <a:prstGeom prst="rect">
            <a:avLst/>
          </a:prstGeom>
          <a:noFill/>
          <a:ln/>
        </p:spPr>
        <p:txBody>
          <a:bodyPr wrap="none" lIns="0" tIns="0" rIns="0" bIns="0" rtlCol="0" anchor="t"/>
          <a:lstStyle/>
          <a:p>
            <a:pPr marL="0" indent="0" algn="l">
              <a:lnSpc>
                <a:spcPts val="2850"/>
              </a:lnSpc>
              <a:buNone/>
            </a:pPr>
            <a:r>
              <a:rPr lang="en-US" sz="1750" dirty="0" err="1">
                <a:solidFill>
                  <a:srgbClr val="383838"/>
                </a:solidFill>
                <a:latin typeface="DM Sans" pitchFamily="34" charset="0"/>
                <a:ea typeface="DM Sans" pitchFamily="34" charset="-122"/>
                <a:cs typeface="DM Sans" pitchFamily="34" charset="-120"/>
              </a:rPr>
              <a:t>Korrupsiyaga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qarshi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kurashda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samarasiz</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ishlar</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va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kadrlarni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noto‘g‘ri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tanlash</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odamlar</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orasida</a:t>
            </a:r>
            <a:r>
              <a:rPr lang="en-US" sz="1750" dirty="0">
                <a:solidFill>
                  <a:srgbClr val="383838"/>
                </a:solidFill>
                <a:latin typeface="DM Sans" pitchFamily="34" charset="0"/>
                <a:ea typeface="DM Sans" pitchFamily="34" charset="-122"/>
                <a:cs typeface="DM Sans" pitchFamily="34" charset="-120"/>
              </a:rPr>
              <a:t> </a:t>
            </a:r>
          </a:p>
          <a:p>
            <a:pPr marL="0" indent="0" algn="l">
              <a:lnSpc>
                <a:spcPts val="2850"/>
              </a:lnSpc>
              <a:buNone/>
            </a:pPr>
            <a:r>
              <a:rPr lang="en-US" sz="1750" dirty="0" err="1">
                <a:solidFill>
                  <a:srgbClr val="383838"/>
                </a:solidFill>
                <a:latin typeface="DM Sans" pitchFamily="34" charset="0"/>
                <a:ea typeface="DM Sans" pitchFamily="34" charset="-122"/>
                <a:cs typeface="DM Sans" pitchFamily="34" charset="-120"/>
              </a:rPr>
              <a:t>norozilikni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kuchaytiradi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va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davlatning</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obro‘siga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zarar</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yetkazadi</a:t>
            </a:r>
            <a:endParaRPr lang="en-US" sz="1750" dirty="0"/>
          </a:p>
        </p:txBody>
      </p:sp>
      <p:sp>
        <p:nvSpPr>
          <p:cNvPr id="17" name="Shape 15"/>
          <p:cNvSpPr/>
          <p:nvPr/>
        </p:nvSpPr>
        <p:spPr>
          <a:xfrm>
            <a:off x="2905661" y="6049329"/>
            <a:ext cx="10817603" cy="45719"/>
          </a:xfrm>
          <a:prstGeom prst="roundRect">
            <a:avLst>
              <a:gd name="adj" fmla="val 223256"/>
            </a:avLst>
          </a:prstGeom>
          <a:solidFill>
            <a:srgbClr val="D8D4D4"/>
          </a:solidFill>
          <a:ln/>
        </p:spPr>
      </p:sp>
      <p:sp>
        <p:nvSpPr>
          <p:cNvPr id="18" name="Shape 16"/>
          <p:cNvSpPr/>
          <p:nvPr/>
        </p:nvSpPr>
        <p:spPr>
          <a:xfrm>
            <a:off x="793790" y="6208395"/>
            <a:ext cx="2502187" cy="1324689"/>
          </a:xfrm>
          <a:prstGeom prst="roundRect">
            <a:avLst>
              <a:gd name="adj" fmla="val 2568"/>
            </a:avLst>
          </a:prstGeom>
          <a:solidFill>
            <a:srgbClr val="F2EEEE"/>
          </a:solidFill>
          <a:ln/>
        </p:spPr>
      </p:sp>
      <p:sp>
        <p:nvSpPr>
          <p:cNvPr id="19" name="Text 17"/>
          <p:cNvSpPr/>
          <p:nvPr/>
        </p:nvSpPr>
        <p:spPr>
          <a:xfrm>
            <a:off x="1020604" y="6643926"/>
            <a:ext cx="151090" cy="453509"/>
          </a:xfrm>
          <a:prstGeom prst="rect">
            <a:avLst/>
          </a:prstGeom>
          <a:noFill/>
          <a:ln/>
        </p:spPr>
        <p:txBody>
          <a:bodyPr wrap="none" lIns="0" tIns="0" rIns="0" bIns="0" rtlCol="0" anchor="t"/>
          <a:lstStyle/>
          <a:p>
            <a:pPr marL="0" indent="0" algn="ctr">
              <a:lnSpc>
                <a:spcPts val="3550"/>
              </a:lnSpc>
              <a:buNone/>
            </a:pPr>
            <a:r>
              <a:rPr lang="en-US" sz="2200" dirty="0">
                <a:solidFill>
                  <a:srgbClr val="383838"/>
                </a:solidFill>
                <a:latin typeface="PT Serif" pitchFamily="34" charset="0"/>
                <a:ea typeface="PT Serif" pitchFamily="34" charset="-122"/>
                <a:cs typeface="PT Serif" pitchFamily="34" charset="-120"/>
              </a:rPr>
              <a:t>4</a:t>
            </a:r>
            <a:endParaRPr lang="en-US" sz="2200" dirty="0"/>
          </a:p>
        </p:txBody>
      </p:sp>
      <p:sp>
        <p:nvSpPr>
          <p:cNvPr id="20" name="Text 18"/>
          <p:cNvSpPr/>
          <p:nvPr/>
        </p:nvSpPr>
        <p:spPr>
          <a:xfrm>
            <a:off x="4121481" y="6359163"/>
            <a:ext cx="5411986" cy="347663"/>
          </a:xfrm>
          <a:prstGeom prst="rect">
            <a:avLst/>
          </a:prstGeom>
          <a:noFill/>
          <a:ln/>
        </p:spPr>
        <p:txBody>
          <a:bodyPr wrap="none" lIns="0" tIns="0" rIns="0" bIns="0" rtlCol="0" anchor="t"/>
          <a:lstStyle/>
          <a:p>
            <a:pPr marL="0" indent="0" algn="l">
              <a:lnSpc>
                <a:spcPts val="2900"/>
              </a:lnSpc>
              <a:buNone/>
            </a:pPr>
            <a:r>
              <a:rPr lang="en-US" sz="2300" b="1" dirty="0" err="1">
                <a:solidFill>
                  <a:srgbClr val="383838"/>
                </a:solidFill>
                <a:latin typeface="PT Serif" pitchFamily="34" charset="0"/>
                <a:ea typeface="PT Serif" pitchFamily="34" charset="-122"/>
                <a:cs typeface="PT Serif" pitchFamily="34" charset="-120"/>
              </a:rPr>
              <a:t>Tashkilot</a:t>
            </a:r>
            <a:r>
              <a:rPr lang="en-US" sz="2300" b="1" dirty="0">
                <a:solidFill>
                  <a:srgbClr val="383838"/>
                </a:solidFill>
                <a:latin typeface="PT Serif" pitchFamily="34" charset="0"/>
                <a:ea typeface="PT Serif" pitchFamily="34" charset="-122"/>
                <a:cs typeface="PT Serif" pitchFamily="34" charset="-120"/>
              </a:rPr>
              <a:t> </a:t>
            </a:r>
            <a:r>
              <a:rPr lang="en-US" sz="2300" b="1" dirty="0" err="1">
                <a:solidFill>
                  <a:srgbClr val="383838"/>
                </a:solidFill>
                <a:latin typeface="PT Serif" pitchFamily="34" charset="0"/>
                <a:ea typeface="PT Serif" pitchFamily="34" charset="-122"/>
                <a:cs typeface="PT Serif" pitchFamily="34" charset="-120"/>
              </a:rPr>
              <a:t>ichidagi</a:t>
            </a:r>
            <a:r>
              <a:rPr lang="en-US" sz="2300" b="1" dirty="0">
                <a:solidFill>
                  <a:srgbClr val="383838"/>
                </a:solidFill>
                <a:latin typeface="PT Serif" pitchFamily="34" charset="0"/>
                <a:ea typeface="PT Serif" pitchFamily="34" charset="-122"/>
                <a:cs typeface="PT Serif" pitchFamily="34" charset="-120"/>
              </a:rPr>
              <a:t> </a:t>
            </a:r>
            <a:r>
              <a:rPr lang="en-US" sz="2300" b="1" dirty="0" err="1">
                <a:solidFill>
                  <a:srgbClr val="383838"/>
                </a:solidFill>
                <a:latin typeface="PT Serif" pitchFamily="34" charset="0"/>
                <a:ea typeface="PT Serif" pitchFamily="34" charset="-122"/>
                <a:cs typeface="PT Serif" pitchFamily="34" charset="-120"/>
              </a:rPr>
              <a:t>tengsizlik</a:t>
            </a:r>
            <a:r>
              <a:rPr lang="en-US" sz="2300" b="1" dirty="0">
                <a:solidFill>
                  <a:srgbClr val="383838"/>
                </a:solidFill>
                <a:latin typeface="PT Serif" pitchFamily="34" charset="0"/>
                <a:ea typeface="PT Serif" pitchFamily="34" charset="-122"/>
                <a:cs typeface="PT Serif" pitchFamily="34" charset="-120"/>
              </a:rPr>
              <a:t> </a:t>
            </a:r>
            <a:r>
              <a:rPr lang="en-US" sz="2300" b="1" dirty="0" err="1">
                <a:solidFill>
                  <a:srgbClr val="383838"/>
                </a:solidFill>
                <a:latin typeface="PT Serif" pitchFamily="34" charset="0"/>
                <a:ea typeface="PT Serif" pitchFamily="34" charset="-122"/>
                <a:cs typeface="PT Serif" pitchFamily="34" charset="-120"/>
              </a:rPr>
              <a:t>va</a:t>
            </a:r>
            <a:r>
              <a:rPr lang="en-US" sz="2300" b="1" dirty="0">
                <a:solidFill>
                  <a:srgbClr val="383838"/>
                </a:solidFill>
                <a:latin typeface="PT Serif" pitchFamily="34" charset="0"/>
                <a:ea typeface="PT Serif" pitchFamily="34" charset="-122"/>
                <a:cs typeface="PT Serif" pitchFamily="34" charset="-120"/>
              </a:rPr>
              <a:t> </a:t>
            </a:r>
            <a:r>
              <a:rPr lang="en-US" sz="2300" b="1" dirty="0" err="1">
                <a:solidFill>
                  <a:srgbClr val="383838"/>
                </a:solidFill>
                <a:latin typeface="PT Serif" pitchFamily="34" charset="0"/>
                <a:ea typeface="PT Serif" pitchFamily="34" charset="-122"/>
                <a:cs typeface="PT Serif" pitchFamily="34" charset="-120"/>
              </a:rPr>
              <a:t>norozilik</a:t>
            </a:r>
            <a:endParaRPr lang="en-US" sz="2300" b="1" dirty="0"/>
          </a:p>
        </p:txBody>
      </p:sp>
      <p:sp>
        <p:nvSpPr>
          <p:cNvPr id="21" name="Text 19"/>
          <p:cNvSpPr/>
          <p:nvPr/>
        </p:nvSpPr>
        <p:spPr>
          <a:xfrm>
            <a:off x="3689259" y="6753634"/>
            <a:ext cx="10147352" cy="687601"/>
          </a:xfrm>
          <a:prstGeom prst="rect">
            <a:avLst/>
          </a:prstGeom>
          <a:noFill/>
          <a:ln/>
        </p:spPr>
        <p:txBody>
          <a:bodyPr wrap="none" lIns="0" tIns="0" rIns="0" bIns="0" rtlCol="0" anchor="t"/>
          <a:lstStyle/>
          <a:p>
            <a:pPr marL="0" indent="0" algn="l">
              <a:lnSpc>
                <a:spcPts val="2850"/>
              </a:lnSpc>
              <a:buNone/>
            </a:pPr>
            <a:r>
              <a:rPr lang="en-US" sz="1750" dirty="0" err="1">
                <a:solidFill>
                  <a:srgbClr val="383838"/>
                </a:solidFill>
                <a:latin typeface="DM Sans" pitchFamily="34" charset="0"/>
                <a:ea typeface="DM Sans" pitchFamily="34" charset="-122"/>
                <a:cs typeface="DM Sans" pitchFamily="34" charset="-120"/>
              </a:rPr>
              <a:t>Korrupsiya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tufayli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yuqori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lavozimlarga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kadrlar</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nepotizm</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yoki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poraxo‘rlik</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orqali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joylashgan</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bo‘lishi</a:t>
            </a:r>
            <a:r>
              <a:rPr lang="en-US" sz="1750" dirty="0">
                <a:solidFill>
                  <a:srgbClr val="383838"/>
                </a:solidFill>
                <a:latin typeface="DM Sans" pitchFamily="34" charset="0"/>
                <a:ea typeface="DM Sans" pitchFamily="34" charset="-122"/>
                <a:cs typeface="DM Sans" pitchFamily="34" charset="-120"/>
              </a:rPr>
              <a:t> </a:t>
            </a:r>
          </a:p>
          <a:p>
            <a:pPr marL="0" indent="0" algn="l">
              <a:lnSpc>
                <a:spcPts val="2850"/>
              </a:lnSpc>
              <a:buNone/>
            </a:pPr>
            <a:r>
              <a:rPr lang="en-US" sz="1750" dirty="0" err="1">
                <a:solidFill>
                  <a:srgbClr val="383838"/>
                </a:solidFill>
                <a:latin typeface="DM Sans" pitchFamily="34" charset="0"/>
                <a:ea typeface="DM Sans" pitchFamily="34" charset="-122"/>
                <a:cs typeface="DM Sans" pitchFamily="34" charset="-120"/>
              </a:rPr>
              <a:t>mumkin</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bu</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esa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ichki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muhitda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adolatsizlikni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kuchaytiradi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va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ishchilarning</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ishonchni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pasaytiradi</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3" name="Text 0"/>
          <p:cNvSpPr/>
          <p:nvPr/>
        </p:nvSpPr>
        <p:spPr>
          <a:xfrm>
            <a:off x="2628766" y="755866"/>
            <a:ext cx="9391335" cy="742924"/>
          </a:xfrm>
          <a:prstGeom prst="rect">
            <a:avLst/>
          </a:prstGeom>
          <a:noFill/>
          <a:ln/>
        </p:spPr>
        <p:txBody>
          <a:bodyPr wrap="square" lIns="0" tIns="0" rIns="0" bIns="0" rtlCol="0" anchor="t"/>
          <a:lstStyle/>
          <a:p>
            <a:pPr marL="0" indent="0" algn="ctr">
              <a:lnSpc>
                <a:spcPts val="5400"/>
              </a:lnSpc>
              <a:buNone/>
            </a:pPr>
            <a:r>
              <a:rPr lang="en-US" sz="4000" b="1" dirty="0">
                <a:solidFill>
                  <a:srgbClr val="020202"/>
                </a:solidFill>
                <a:latin typeface="PT Serif" pitchFamily="34" charset="0"/>
                <a:ea typeface="PT Serif" pitchFamily="34" charset="-122"/>
                <a:cs typeface="PT Serif" pitchFamily="34" charset="-120"/>
              </a:rPr>
              <a:t>Tahlil va monitoring mexanizmlari</a:t>
            </a:r>
            <a:endParaRPr lang="en-US" sz="4000" b="1" dirty="0"/>
          </a:p>
        </p:txBody>
      </p:sp>
      <p:sp>
        <p:nvSpPr>
          <p:cNvPr id="4" name="Shape 1"/>
          <p:cNvSpPr/>
          <p:nvPr/>
        </p:nvSpPr>
        <p:spPr>
          <a:xfrm>
            <a:off x="1429767" y="1996207"/>
            <a:ext cx="5692896" cy="3507126"/>
          </a:xfrm>
          <a:prstGeom prst="roundRect">
            <a:avLst>
              <a:gd name="adj" fmla="val 1410"/>
            </a:avLst>
          </a:prstGeom>
          <a:solidFill>
            <a:srgbClr val="F2EEEE"/>
          </a:solidFill>
          <a:ln/>
        </p:spPr>
      </p:sp>
      <p:sp>
        <p:nvSpPr>
          <p:cNvPr id="5" name="Text 2"/>
          <p:cNvSpPr/>
          <p:nvPr/>
        </p:nvSpPr>
        <p:spPr>
          <a:xfrm>
            <a:off x="2842946" y="2341167"/>
            <a:ext cx="2767013" cy="345877"/>
          </a:xfrm>
          <a:prstGeom prst="rect">
            <a:avLst/>
          </a:prstGeom>
          <a:noFill/>
          <a:ln/>
        </p:spPr>
        <p:txBody>
          <a:bodyPr wrap="none" lIns="0" tIns="0" rIns="0" bIns="0" rtlCol="0" anchor="t"/>
          <a:lstStyle/>
          <a:p>
            <a:pPr marL="0" indent="0">
              <a:lnSpc>
                <a:spcPts val="2700"/>
              </a:lnSpc>
              <a:buNone/>
            </a:pPr>
            <a:r>
              <a:rPr lang="en-US" sz="2150" b="1" dirty="0" err="1">
                <a:solidFill>
                  <a:srgbClr val="383838"/>
                </a:solidFill>
                <a:latin typeface="PT Serif" pitchFamily="34" charset="0"/>
                <a:ea typeface="PT Serif" pitchFamily="34" charset="-122"/>
                <a:cs typeface="PT Serif" pitchFamily="34" charset="-120"/>
              </a:rPr>
              <a:t>Tahlil</a:t>
            </a:r>
            <a:r>
              <a:rPr lang="en-US" sz="2150" b="1" dirty="0">
                <a:solidFill>
                  <a:srgbClr val="383838"/>
                </a:solidFill>
                <a:latin typeface="PT Serif" pitchFamily="34" charset="0"/>
                <a:ea typeface="PT Serif" pitchFamily="34" charset="-122"/>
                <a:cs typeface="PT Serif" pitchFamily="34" charset="-120"/>
              </a:rPr>
              <a:t> </a:t>
            </a:r>
            <a:r>
              <a:rPr lang="en-US" sz="2150" b="1" dirty="0" err="1">
                <a:solidFill>
                  <a:srgbClr val="383838"/>
                </a:solidFill>
                <a:latin typeface="PT Serif" pitchFamily="34" charset="0"/>
                <a:ea typeface="PT Serif" pitchFamily="34" charset="-122"/>
                <a:cs typeface="PT Serif" pitchFamily="34" charset="-120"/>
              </a:rPr>
              <a:t>qilish</a:t>
            </a:r>
            <a:endParaRPr lang="en-US" sz="2150" b="1" dirty="0"/>
          </a:p>
        </p:txBody>
      </p:sp>
      <p:sp>
        <p:nvSpPr>
          <p:cNvPr id="6" name="Text 3"/>
          <p:cNvSpPr/>
          <p:nvPr/>
        </p:nvSpPr>
        <p:spPr>
          <a:xfrm>
            <a:off x="1910357" y="2905051"/>
            <a:ext cx="4745906" cy="1926908"/>
          </a:xfrm>
          <a:prstGeom prst="rect">
            <a:avLst/>
          </a:prstGeom>
          <a:noFill/>
          <a:ln/>
        </p:spPr>
        <p:txBody>
          <a:bodyPr wrap="square" lIns="0" tIns="0" rIns="0" bIns="0" rtlCol="0" anchor="t"/>
          <a:lstStyle/>
          <a:p>
            <a:pPr>
              <a:lnSpc>
                <a:spcPts val="2650"/>
              </a:lnSpc>
            </a:pPr>
            <a:r>
              <a:rPr lang="en-US" dirty="0" err="1">
                <a:solidFill>
                  <a:srgbClr val="383838"/>
                </a:solidFill>
                <a:latin typeface="DM Sans" pitchFamily="34" charset="0"/>
                <a:ea typeface="DM Sans" pitchFamily="34" charset="-122"/>
                <a:cs typeface="DM Sans" pitchFamily="34" charset="-120"/>
              </a:rPr>
              <a:t>Kadrlar</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tizimidagi</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korrupsiyaning</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darajasini</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aniqlash</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uchun</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statistik</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tahlillar</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tadqiqotlar</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va</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anonim</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so‘rovlar</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o‘tkazilishi</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kerak</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Shuningdek</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korrupsiyaning</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kelib</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chiqish</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sabablari</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va</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uning</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tizimdagi</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o‘rni</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o‘rganilishi</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muhim</a:t>
            </a:r>
            <a:r>
              <a:rPr lang="en-US" dirty="0">
                <a:solidFill>
                  <a:srgbClr val="383838"/>
                </a:solidFill>
                <a:latin typeface="DM Sans" pitchFamily="34" charset="0"/>
                <a:ea typeface="DM Sans" pitchFamily="34" charset="-122"/>
                <a:cs typeface="DM Sans" pitchFamily="34" charset="-120"/>
              </a:rPr>
              <a:t>.</a:t>
            </a:r>
            <a:endParaRPr lang="en-US" dirty="0"/>
          </a:p>
        </p:txBody>
      </p:sp>
      <p:sp>
        <p:nvSpPr>
          <p:cNvPr id="7" name="Shape 4"/>
          <p:cNvSpPr/>
          <p:nvPr/>
        </p:nvSpPr>
        <p:spPr>
          <a:xfrm>
            <a:off x="7516723" y="1946171"/>
            <a:ext cx="6029944" cy="3557162"/>
          </a:xfrm>
          <a:prstGeom prst="roundRect">
            <a:avLst>
              <a:gd name="adj" fmla="val 1410"/>
            </a:avLst>
          </a:prstGeom>
          <a:solidFill>
            <a:srgbClr val="F2EEEE"/>
          </a:solidFill>
          <a:ln/>
        </p:spPr>
      </p:sp>
      <p:sp>
        <p:nvSpPr>
          <p:cNvPr id="8" name="Text 5"/>
          <p:cNvSpPr/>
          <p:nvPr/>
        </p:nvSpPr>
        <p:spPr>
          <a:xfrm>
            <a:off x="8768700" y="2341167"/>
            <a:ext cx="3525990" cy="415087"/>
          </a:xfrm>
          <a:prstGeom prst="rect">
            <a:avLst/>
          </a:prstGeom>
          <a:noFill/>
          <a:ln/>
        </p:spPr>
        <p:txBody>
          <a:bodyPr wrap="none" lIns="0" tIns="0" rIns="0" bIns="0" rtlCol="0" anchor="t"/>
          <a:lstStyle/>
          <a:p>
            <a:pPr marL="0" indent="0">
              <a:lnSpc>
                <a:spcPts val="2700"/>
              </a:lnSpc>
              <a:buNone/>
            </a:pPr>
            <a:r>
              <a:rPr lang="en-US" sz="2150" b="1" dirty="0">
                <a:solidFill>
                  <a:srgbClr val="383838"/>
                </a:solidFill>
                <a:latin typeface="PT Serif" pitchFamily="34" charset="0"/>
                <a:ea typeface="PT Serif" pitchFamily="34" charset="-122"/>
                <a:cs typeface="PT Serif" pitchFamily="34" charset="-120"/>
              </a:rPr>
              <a:t>Monitoring </a:t>
            </a:r>
            <a:r>
              <a:rPr lang="en-US" sz="2150" b="1" dirty="0" err="1">
                <a:solidFill>
                  <a:srgbClr val="383838"/>
                </a:solidFill>
                <a:latin typeface="PT Serif" pitchFamily="34" charset="0"/>
                <a:ea typeface="PT Serif" pitchFamily="34" charset="-122"/>
                <a:cs typeface="PT Serif" pitchFamily="34" charset="-120"/>
              </a:rPr>
              <a:t>mexanizmlari</a:t>
            </a:r>
            <a:r>
              <a:rPr lang="en-US" sz="2150" b="1" dirty="0">
                <a:solidFill>
                  <a:srgbClr val="383838"/>
                </a:solidFill>
                <a:latin typeface="PT Serif" pitchFamily="34" charset="0"/>
                <a:ea typeface="PT Serif" pitchFamily="34" charset="-122"/>
                <a:cs typeface="PT Serif" pitchFamily="34" charset="-120"/>
              </a:rPr>
              <a:t> </a:t>
            </a:r>
            <a:endParaRPr lang="en-US" sz="2150" b="1" dirty="0"/>
          </a:p>
        </p:txBody>
      </p:sp>
      <p:sp>
        <p:nvSpPr>
          <p:cNvPr id="9" name="Text 6"/>
          <p:cNvSpPr/>
          <p:nvPr/>
        </p:nvSpPr>
        <p:spPr>
          <a:xfrm>
            <a:off x="8104665" y="2840933"/>
            <a:ext cx="5095968" cy="2615685"/>
          </a:xfrm>
          <a:prstGeom prst="rect">
            <a:avLst/>
          </a:prstGeom>
          <a:noFill/>
          <a:ln/>
        </p:spPr>
        <p:txBody>
          <a:bodyPr wrap="square" lIns="0" tIns="0" rIns="0" bIns="0" rtlCol="0" anchor="t"/>
          <a:lstStyle/>
          <a:p>
            <a:pPr>
              <a:lnSpc>
                <a:spcPts val="2650"/>
              </a:lnSpc>
            </a:pPr>
            <a:r>
              <a:rPr lang="en-US" dirty="0" err="1">
                <a:solidFill>
                  <a:srgbClr val="383838"/>
                </a:solidFill>
                <a:latin typeface="DM Sans" pitchFamily="34" charset="0"/>
                <a:ea typeface="DM Sans" pitchFamily="34" charset="-122"/>
                <a:cs typeface="DM Sans" pitchFamily="34" charset="-120"/>
              </a:rPr>
              <a:t>Tashkilotlarda</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va</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davlat</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idoralarida</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kadrlar</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tayinlash</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jarayonlari</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va</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ularning</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natijalari</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bo‘yicha</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mustaqil</a:t>
            </a:r>
            <a:r>
              <a:rPr lang="en-US" dirty="0">
                <a:solidFill>
                  <a:srgbClr val="383838"/>
                </a:solidFill>
                <a:latin typeface="DM Sans" pitchFamily="34" charset="0"/>
                <a:ea typeface="DM Sans" pitchFamily="34" charset="-122"/>
                <a:cs typeface="DM Sans" pitchFamily="34" charset="-120"/>
              </a:rPr>
              <a:t> monitoring </a:t>
            </a:r>
            <a:r>
              <a:rPr lang="en-US" dirty="0" err="1">
                <a:solidFill>
                  <a:srgbClr val="383838"/>
                </a:solidFill>
                <a:latin typeface="DM Sans" pitchFamily="34" charset="0"/>
                <a:ea typeface="DM Sans" pitchFamily="34" charset="-122"/>
                <a:cs typeface="DM Sans" pitchFamily="34" charset="-120"/>
              </a:rPr>
              <a:t>tizimlari</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joriy</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etilishi</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lozim</a:t>
            </a:r>
            <a:r>
              <a:rPr lang="en-US" dirty="0">
                <a:solidFill>
                  <a:srgbClr val="383838"/>
                </a:solidFill>
                <a:latin typeface="DM Sans" pitchFamily="34" charset="0"/>
                <a:ea typeface="DM Sans" pitchFamily="34" charset="-122"/>
                <a:cs typeface="DM Sans" pitchFamily="34" charset="-120"/>
              </a:rPr>
              <a:t>. Bu </a:t>
            </a:r>
            <a:r>
              <a:rPr lang="en-US" dirty="0" err="1">
                <a:solidFill>
                  <a:srgbClr val="383838"/>
                </a:solidFill>
                <a:latin typeface="DM Sans" pitchFamily="34" charset="0"/>
                <a:ea typeface="DM Sans" pitchFamily="34" charset="-122"/>
                <a:cs typeface="DM Sans" pitchFamily="34" charset="-120"/>
              </a:rPr>
              <a:t>jarayonlarni</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qayd</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etuvchi</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va</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baholovchi</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komissiyalar</a:t>
            </a:r>
            <a:r>
              <a:rPr lang="en-US" dirty="0">
                <a:solidFill>
                  <a:srgbClr val="383838"/>
                </a:solidFill>
                <a:latin typeface="DM Sans" pitchFamily="34" charset="0"/>
                <a:ea typeface="DM Sans" pitchFamily="34" charset="-122"/>
                <a:cs typeface="DM Sans" pitchFamily="34" charset="-120"/>
              </a:rPr>
              <a:t>, audit </a:t>
            </a:r>
            <a:r>
              <a:rPr lang="en-US" dirty="0" err="1">
                <a:solidFill>
                  <a:srgbClr val="383838"/>
                </a:solidFill>
                <a:latin typeface="DM Sans" pitchFamily="34" charset="0"/>
                <a:ea typeface="DM Sans" pitchFamily="34" charset="-122"/>
                <a:cs typeface="DM Sans" pitchFamily="34" charset="-120"/>
              </a:rPr>
              <a:t>guruhlari</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va</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ommaviy</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ko‘rsatkichlarni</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o‘lchash</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tizimlari</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tashkil</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etilishi</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zarur</a:t>
            </a:r>
            <a:r>
              <a:rPr lang="en-US" dirty="0">
                <a:solidFill>
                  <a:srgbClr val="383838"/>
                </a:solidFill>
                <a:latin typeface="DM Sans" pitchFamily="34" charset="0"/>
                <a:ea typeface="DM Sans" pitchFamily="34" charset="-122"/>
                <a:cs typeface="DM Sans" pitchFamily="34" charset="-120"/>
              </a:rPr>
              <a:t>.</a:t>
            </a:r>
            <a:endParaRPr lang="en-US" dirty="0"/>
          </a:p>
        </p:txBody>
      </p:sp>
      <p:sp>
        <p:nvSpPr>
          <p:cNvPr id="10" name="Shape 7"/>
          <p:cNvSpPr/>
          <p:nvPr/>
        </p:nvSpPr>
        <p:spPr>
          <a:xfrm>
            <a:off x="1428561" y="5848293"/>
            <a:ext cx="12176324" cy="1776374"/>
          </a:xfrm>
          <a:prstGeom prst="roundRect">
            <a:avLst>
              <a:gd name="adj" fmla="val 1410"/>
            </a:avLst>
          </a:prstGeom>
          <a:solidFill>
            <a:srgbClr val="F2EEEE"/>
          </a:solidFill>
          <a:ln/>
        </p:spPr>
      </p:sp>
      <p:sp>
        <p:nvSpPr>
          <p:cNvPr id="11" name="Text 8"/>
          <p:cNvSpPr/>
          <p:nvPr/>
        </p:nvSpPr>
        <p:spPr>
          <a:xfrm>
            <a:off x="2628766" y="6152697"/>
            <a:ext cx="3703374" cy="448939"/>
          </a:xfrm>
          <a:prstGeom prst="rect">
            <a:avLst/>
          </a:prstGeom>
          <a:noFill/>
          <a:ln/>
        </p:spPr>
        <p:txBody>
          <a:bodyPr wrap="none" lIns="0" tIns="0" rIns="0" bIns="0" rtlCol="0" anchor="t"/>
          <a:lstStyle/>
          <a:p>
            <a:pPr marL="0" indent="0">
              <a:lnSpc>
                <a:spcPts val="2700"/>
              </a:lnSpc>
              <a:buNone/>
            </a:pPr>
            <a:r>
              <a:rPr lang="en-US" sz="2150" b="1" dirty="0" err="1">
                <a:solidFill>
                  <a:srgbClr val="383838"/>
                </a:solidFill>
                <a:latin typeface="PT Serif" pitchFamily="34" charset="0"/>
                <a:ea typeface="PT Serif" pitchFamily="34" charset="-122"/>
                <a:cs typeface="PT Serif" pitchFamily="34" charset="-120"/>
              </a:rPr>
              <a:t>Korrupsiyaga</a:t>
            </a:r>
            <a:r>
              <a:rPr lang="en-US" sz="2150" b="1" dirty="0">
                <a:solidFill>
                  <a:srgbClr val="383838"/>
                </a:solidFill>
                <a:latin typeface="PT Serif" pitchFamily="34" charset="0"/>
                <a:ea typeface="PT Serif" pitchFamily="34" charset="-122"/>
                <a:cs typeface="PT Serif" pitchFamily="34" charset="-120"/>
              </a:rPr>
              <a:t> </a:t>
            </a:r>
            <a:r>
              <a:rPr lang="en-US" sz="2150" b="1" dirty="0" err="1">
                <a:solidFill>
                  <a:srgbClr val="383838"/>
                </a:solidFill>
                <a:latin typeface="PT Serif" pitchFamily="34" charset="0"/>
                <a:ea typeface="PT Serif" pitchFamily="34" charset="-122"/>
                <a:cs typeface="PT Serif" pitchFamily="34" charset="-120"/>
              </a:rPr>
              <a:t>qarshi</a:t>
            </a:r>
            <a:r>
              <a:rPr lang="en-US" sz="2150" b="1" dirty="0">
                <a:solidFill>
                  <a:srgbClr val="383838"/>
                </a:solidFill>
                <a:latin typeface="PT Serif" pitchFamily="34" charset="0"/>
                <a:ea typeface="PT Serif" pitchFamily="34" charset="-122"/>
                <a:cs typeface="PT Serif" pitchFamily="34" charset="-120"/>
              </a:rPr>
              <a:t> </a:t>
            </a:r>
            <a:r>
              <a:rPr lang="en-US" sz="2150" b="1" dirty="0" err="1">
                <a:solidFill>
                  <a:srgbClr val="383838"/>
                </a:solidFill>
                <a:latin typeface="PT Serif" pitchFamily="34" charset="0"/>
                <a:ea typeface="PT Serif" pitchFamily="34" charset="-122"/>
                <a:cs typeface="PT Serif" pitchFamily="34" charset="-120"/>
              </a:rPr>
              <a:t>choralar</a:t>
            </a:r>
            <a:r>
              <a:rPr lang="en-US" sz="2150" b="1" dirty="0">
                <a:solidFill>
                  <a:srgbClr val="383838"/>
                </a:solidFill>
                <a:latin typeface="PT Serif" pitchFamily="34" charset="0"/>
                <a:ea typeface="PT Serif" pitchFamily="34" charset="-122"/>
                <a:cs typeface="PT Serif" pitchFamily="34" charset="-120"/>
              </a:rPr>
              <a:t> </a:t>
            </a:r>
            <a:endParaRPr lang="en-US" sz="2150" b="1" dirty="0"/>
          </a:p>
        </p:txBody>
      </p:sp>
      <p:sp>
        <p:nvSpPr>
          <p:cNvPr id="12" name="Text 9"/>
          <p:cNvSpPr/>
          <p:nvPr/>
        </p:nvSpPr>
        <p:spPr>
          <a:xfrm>
            <a:off x="1910357" y="6629765"/>
            <a:ext cx="10975910" cy="825079"/>
          </a:xfrm>
          <a:prstGeom prst="rect">
            <a:avLst/>
          </a:prstGeom>
          <a:noFill/>
          <a:ln/>
        </p:spPr>
        <p:txBody>
          <a:bodyPr wrap="square" lIns="0" tIns="0" rIns="0" bIns="0" rtlCol="0" anchor="t"/>
          <a:lstStyle/>
          <a:p>
            <a:pPr marL="0" indent="0">
              <a:lnSpc>
                <a:spcPts val="2650"/>
              </a:lnSpc>
              <a:buNone/>
            </a:pPr>
            <a:r>
              <a:rPr lang="en-US" dirty="0" err="1">
                <a:solidFill>
                  <a:srgbClr val="383838"/>
                </a:solidFill>
                <a:latin typeface="DM Sans" pitchFamily="34" charset="0"/>
                <a:ea typeface="DM Sans" pitchFamily="34" charset="-122"/>
                <a:cs typeface="DM Sans" pitchFamily="34" charset="-120"/>
              </a:rPr>
              <a:t>Korrupsiyaning</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oldini</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olish</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uchun</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kadrlar</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tanlovida</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ochiqlikni</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oshirish</a:t>
            </a:r>
            <a:r>
              <a:rPr lang="en-US" dirty="0">
                <a:solidFill>
                  <a:srgbClr val="383838"/>
                </a:solidFill>
                <a:latin typeface="DM Sans" pitchFamily="34" charset="0"/>
                <a:ea typeface="DM Sans" pitchFamily="34" charset="-122"/>
                <a:cs typeface="DM Sans" pitchFamily="34" charset="-120"/>
              </a:rPr>
              <a:t>, audit </a:t>
            </a:r>
            <a:r>
              <a:rPr lang="en-US" dirty="0" err="1">
                <a:solidFill>
                  <a:srgbClr val="383838"/>
                </a:solidFill>
                <a:latin typeface="DM Sans" pitchFamily="34" charset="0"/>
                <a:ea typeface="DM Sans" pitchFamily="34" charset="-122"/>
                <a:cs typeface="DM Sans" pitchFamily="34" charset="-120"/>
              </a:rPr>
              <a:t>mexanizmlarini</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kuchaytirish</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va</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rasmiy</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hujjatlar</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orqali</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ma’lumotlar</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almashishni</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ta’minlash</a:t>
            </a:r>
            <a:r>
              <a:rPr lang="en-US" dirty="0">
                <a:solidFill>
                  <a:srgbClr val="383838"/>
                </a:solidFill>
                <a:latin typeface="DM Sans" pitchFamily="34" charset="0"/>
                <a:ea typeface="DM Sans" pitchFamily="34" charset="-122"/>
                <a:cs typeface="DM Sans" pitchFamily="34" charset="-120"/>
              </a:rPr>
              <a:t> </a:t>
            </a:r>
            <a:r>
              <a:rPr lang="en-US" dirty="0" err="1">
                <a:solidFill>
                  <a:srgbClr val="383838"/>
                </a:solidFill>
                <a:latin typeface="DM Sans" pitchFamily="34" charset="0"/>
                <a:ea typeface="DM Sans" pitchFamily="34" charset="-122"/>
                <a:cs typeface="DM Sans" pitchFamily="34" charset="-120"/>
              </a:rPr>
              <a:t>muhim</a:t>
            </a:r>
            <a:r>
              <a:rPr lang="en-US" dirty="0">
                <a:solidFill>
                  <a:srgbClr val="383838"/>
                </a:solidFill>
                <a:latin typeface="DM Sans" pitchFamily="34" charset="0"/>
                <a:ea typeface="DM Sans" pitchFamily="34" charset="-122"/>
                <a:cs typeface="DM Sans" pitchFamily="34" charset="-120"/>
              </a:rPr>
              <a:t>. </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094428"/>
          </a:xfrm>
          <a:prstGeom prst="rect">
            <a:avLst/>
          </a:prstGeom>
        </p:spPr>
      </p:pic>
      <p:sp>
        <p:nvSpPr>
          <p:cNvPr id="3" name="Text 0"/>
          <p:cNvSpPr/>
          <p:nvPr/>
        </p:nvSpPr>
        <p:spPr>
          <a:xfrm>
            <a:off x="3140868" y="2596990"/>
            <a:ext cx="8348663" cy="549712"/>
          </a:xfrm>
          <a:prstGeom prst="rect">
            <a:avLst/>
          </a:prstGeom>
          <a:noFill/>
          <a:ln/>
        </p:spPr>
        <p:txBody>
          <a:bodyPr wrap="none" lIns="0" tIns="0" rIns="0" bIns="0" rtlCol="0" anchor="t"/>
          <a:lstStyle/>
          <a:p>
            <a:pPr marL="0" indent="0">
              <a:lnSpc>
                <a:spcPts val="4300"/>
              </a:lnSpc>
              <a:buNone/>
            </a:pPr>
            <a:r>
              <a:rPr lang="en-US" sz="3450" b="1" dirty="0">
                <a:solidFill>
                  <a:srgbClr val="020202"/>
                </a:solidFill>
                <a:latin typeface="PT Serif" pitchFamily="34" charset="0"/>
                <a:ea typeface="PT Serif" pitchFamily="34" charset="-122"/>
                <a:cs typeface="PT Serif" pitchFamily="34" charset="-120"/>
              </a:rPr>
              <a:t>Ommaviy ta'lim va ma'rifatni rivojlantirish</a:t>
            </a:r>
            <a:endParaRPr lang="en-US" sz="3450" b="1" dirty="0"/>
          </a:p>
        </p:txBody>
      </p:sp>
      <p:sp>
        <p:nvSpPr>
          <p:cNvPr id="4" name="Shape 1"/>
          <p:cNvSpPr/>
          <p:nvPr/>
        </p:nvSpPr>
        <p:spPr>
          <a:xfrm>
            <a:off x="826175" y="3356134"/>
            <a:ext cx="22860" cy="4415909"/>
          </a:xfrm>
          <a:prstGeom prst="roundRect">
            <a:avLst>
              <a:gd name="adj" fmla="val 109945"/>
            </a:avLst>
          </a:prstGeom>
          <a:solidFill>
            <a:srgbClr val="D8D4D4"/>
          </a:solidFill>
          <a:ln/>
        </p:spPr>
      </p:sp>
      <p:sp>
        <p:nvSpPr>
          <p:cNvPr id="5" name="Shape 2"/>
          <p:cNvSpPr/>
          <p:nvPr/>
        </p:nvSpPr>
        <p:spPr>
          <a:xfrm>
            <a:off x="1003221" y="3721656"/>
            <a:ext cx="586383" cy="22860"/>
          </a:xfrm>
          <a:prstGeom prst="roundRect">
            <a:avLst>
              <a:gd name="adj" fmla="val 109945"/>
            </a:avLst>
          </a:prstGeom>
          <a:solidFill>
            <a:srgbClr val="D8D4D4"/>
          </a:solidFill>
          <a:ln/>
        </p:spPr>
      </p:sp>
      <p:sp>
        <p:nvSpPr>
          <p:cNvPr id="6" name="Shape 3"/>
          <p:cNvSpPr/>
          <p:nvPr/>
        </p:nvSpPr>
        <p:spPr>
          <a:xfrm>
            <a:off x="649129" y="3544610"/>
            <a:ext cx="376952" cy="376952"/>
          </a:xfrm>
          <a:prstGeom prst="roundRect">
            <a:avLst>
              <a:gd name="adj" fmla="val 6668"/>
            </a:avLst>
          </a:prstGeom>
          <a:solidFill>
            <a:srgbClr val="F2EEEE"/>
          </a:solidFill>
          <a:ln/>
        </p:spPr>
      </p:sp>
      <p:sp>
        <p:nvSpPr>
          <p:cNvPr id="7" name="Text 4"/>
          <p:cNvSpPr/>
          <p:nvPr/>
        </p:nvSpPr>
        <p:spPr>
          <a:xfrm>
            <a:off x="767239" y="3601164"/>
            <a:ext cx="140732" cy="263843"/>
          </a:xfrm>
          <a:prstGeom prst="rect">
            <a:avLst/>
          </a:prstGeom>
          <a:noFill/>
          <a:ln/>
        </p:spPr>
        <p:txBody>
          <a:bodyPr wrap="none" lIns="0" tIns="0" rIns="0" bIns="0" rtlCol="0" anchor="t"/>
          <a:lstStyle/>
          <a:p>
            <a:pPr marL="0" indent="0" algn="ctr">
              <a:lnSpc>
                <a:spcPts val="2050"/>
              </a:lnSpc>
              <a:buNone/>
            </a:pPr>
            <a:r>
              <a:rPr lang="en-US" sz="2050" dirty="0">
                <a:solidFill>
                  <a:srgbClr val="383838"/>
                </a:solidFill>
                <a:latin typeface="PT Serif" pitchFamily="34" charset="0"/>
                <a:ea typeface="PT Serif" pitchFamily="34" charset="-122"/>
                <a:cs typeface="PT Serif" pitchFamily="34" charset="-120"/>
              </a:rPr>
              <a:t>1</a:t>
            </a:r>
            <a:endParaRPr lang="en-US" sz="2050" dirty="0"/>
          </a:p>
        </p:txBody>
      </p:sp>
      <p:sp>
        <p:nvSpPr>
          <p:cNvPr id="8" name="Text 5"/>
          <p:cNvSpPr/>
          <p:nvPr/>
        </p:nvSpPr>
        <p:spPr>
          <a:xfrm>
            <a:off x="1759148" y="3523655"/>
            <a:ext cx="2199084" cy="274796"/>
          </a:xfrm>
          <a:prstGeom prst="rect">
            <a:avLst/>
          </a:prstGeom>
          <a:noFill/>
          <a:ln/>
        </p:spPr>
        <p:txBody>
          <a:bodyPr wrap="none" lIns="0" tIns="0" rIns="0" bIns="0" rtlCol="0" anchor="t"/>
          <a:lstStyle/>
          <a:p>
            <a:pPr marL="0" indent="0" algn="l">
              <a:lnSpc>
                <a:spcPts val="2150"/>
              </a:lnSpc>
              <a:buNone/>
            </a:pPr>
            <a:r>
              <a:rPr lang="en-US" sz="1700" dirty="0">
                <a:solidFill>
                  <a:srgbClr val="383838"/>
                </a:solidFill>
                <a:latin typeface="PT Serif" pitchFamily="34" charset="0"/>
                <a:ea typeface="PT Serif" pitchFamily="34" charset="-122"/>
                <a:cs typeface="PT Serif" pitchFamily="34" charset="-120"/>
              </a:rPr>
              <a:t>Maktab ta'limi</a:t>
            </a:r>
            <a:endParaRPr lang="en-US" sz="1700" dirty="0"/>
          </a:p>
        </p:txBody>
      </p:sp>
      <p:sp>
        <p:nvSpPr>
          <p:cNvPr id="9" name="Text 6"/>
          <p:cNvSpPr/>
          <p:nvPr/>
        </p:nvSpPr>
        <p:spPr>
          <a:xfrm>
            <a:off x="1759148" y="3898940"/>
            <a:ext cx="12284869" cy="268010"/>
          </a:xfrm>
          <a:prstGeom prst="rect">
            <a:avLst/>
          </a:prstGeom>
          <a:noFill/>
          <a:ln/>
        </p:spPr>
        <p:txBody>
          <a:bodyPr wrap="none" lIns="0" tIns="0" rIns="0" bIns="0" rtlCol="0" anchor="t"/>
          <a:lstStyle/>
          <a:p>
            <a:pPr marL="0" indent="0" algn="l">
              <a:lnSpc>
                <a:spcPts val="2100"/>
              </a:lnSpc>
              <a:buNone/>
            </a:pPr>
            <a:r>
              <a:rPr lang="en-US" sz="1300" dirty="0">
                <a:solidFill>
                  <a:srgbClr val="383838"/>
                </a:solidFill>
                <a:latin typeface="DM Sans" pitchFamily="34" charset="0"/>
                <a:ea typeface="DM Sans" pitchFamily="34" charset="-122"/>
                <a:cs typeface="DM Sans" pitchFamily="34" charset="-120"/>
              </a:rPr>
              <a:t>Yoshlikdan boshlab korrupsiyaga qarshi kurashish tushunchalarini singdirish, axloqiy qadriyatlarni shakllantirish</a:t>
            </a:r>
            <a:endParaRPr lang="en-US" sz="1300" dirty="0"/>
          </a:p>
        </p:txBody>
      </p:sp>
      <p:sp>
        <p:nvSpPr>
          <p:cNvPr id="10" name="Shape 7"/>
          <p:cNvSpPr/>
          <p:nvPr/>
        </p:nvSpPr>
        <p:spPr>
          <a:xfrm>
            <a:off x="1003221" y="4867513"/>
            <a:ext cx="586383" cy="22860"/>
          </a:xfrm>
          <a:prstGeom prst="roundRect">
            <a:avLst>
              <a:gd name="adj" fmla="val 109945"/>
            </a:avLst>
          </a:prstGeom>
          <a:solidFill>
            <a:srgbClr val="D8D4D4"/>
          </a:solidFill>
          <a:ln/>
        </p:spPr>
      </p:sp>
      <p:sp>
        <p:nvSpPr>
          <p:cNvPr id="11" name="Shape 8"/>
          <p:cNvSpPr/>
          <p:nvPr/>
        </p:nvSpPr>
        <p:spPr>
          <a:xfrm>
            <a:off x="649129" y="4690467"/>
            <a:ext cx="376952" cy="376952"/>
          </a:xfrm>
          <a:prstGeom prst="roundRect">
            <a:avLst>
              <a:gd name="adj" fmla="val 6668"/>
            </a:avLst>
          </a:prstGeom>
          <a:solidFill>
            <a:srgbClr val="F2EEEE"/>
          </a:solidFill>
          <a:ln/>
        </p:spPr>
      </p:sp>
      <p:sp>
        <p:nvSpPr>
          <p:cNvPr id="12" name="Text 9"/>
          <p:cNvSpPr/>
          <p:nvPr/>
        </p:nvSpPr>
        <p:spPr>
          <a:xfrm>
            <a:off x="767239" y="4747022"/>
            <a:ext cx="140732" cy="263843"/>
          </a:xfrm>
          <a:prstGeom prst="rect">
            <a:avLst/>
          </a:prstGeom>
          <a:noFill/>
          <a:ln/>
        </p:spPr>
        <p:txBody>
          <a:bodyPr wrap="none" lIns="0" tIns="0" rIns="0" bIns="0" rtlCol="0" anchor="t"/>
          <a:lstStyle/>
          <a:p>
            <a:pPr marL="0" indent="0" algn="ctr">
              <a:lnSpc>
                <a:spcPts val="2050"/>
              </a:lnSpc>
              <a:buNone/>
            </a:pPr>
            <a:r>
              <a:rPr lang="en-US" sz="2050" dirty="0">
                <a:solidFill>
                  <a:srgbClr val="383838"/>
                </a:solidFill>
                <a:latin typeface="PT Serif" pitchFamily="34" charset="0"/>
                <a:ea typeface="PT Serif" pitchFamily="34" charset="-122"/>
                <a:cs typeface="PT Serif" pitchFamily="34" charset="-120"/>
              </a:rPr>
              <a:t>2</a:t>
            </a:r>
            <a:endParaRPr lang="en-US" sz="2050" dirty="0"/>
          </a:p>
        </p:txBody>
      </p:sp>
      <p:sp>
        <p:nvSpPr>
          <p:cNvPr id="13" name="Text 10"/>
          <p:cNvSpPr/>
          <p:nvPr/>
        </p:nvSpPr>
        <p:spPr>
          <a:xfrm>
            <a:off x="1759148" y="4669512"/>
            <a:ext cx="2199084" cy="274796"/>
          </a:xfrm>
          <a:prstGeom prst="rect">
            <a:avLst/>
          </a:prstGeom>
          <a:noFill/>
          <a:ln/>
        </p:spPr>
        <p:txBody>
          <a:bodyPr wrap="none" lIns="0" tIns="0" rIns="0" bIns="0" rtlCol="0" anchor="t"/>
          <a:lstStyle/>
          <a:p>
            <a:pPr marL="0" indent="0" algn="l">
              <a:lnSpc>
                <a:spcPts val="2150"/>
              </a:lnSpc>
              <a:buNone/>
            </a:pPr>
            <a:r>
              <a:rPr lang="en-US" sz="1700" dirty="0">
                <a:solidFill>
                  <a:srgbClr val="383838"/>
                </a:solidFill>
                <a:latin typeface="PT Serif" pitchFamily="34" charset="0"/>
                <a:ea typeface="PT Serif" pitchFamily="34" charset="-122"/>
                <a:cs typeface="PT Serif" pitchFamily="34" charset="-120"/>
              </a:rPr>
              <a:t>Oliy ta'lim</a:t>
            </a:r>
            <a:endParaRPr lang="en-US" sz="1700" dirty="0"/>
          </a:p>
        </p:txBody>
      </p:sp>
      <p:sp>
        <p:nvSpPr>
          <p:cNvPr id="14" name="Text 11"/>
          <p:cNvSpPr/>
          <p:nvPr/>
        </p:nvSpPr>
        <p:spPr>
          <a:xfrm>
            <a:off x="1759148" y="5044797"/>
            <a:ext cx="12284869" cy="268010"/>
          </a:xfrm>
          <a:prstGeom prst="rect">
            <a:avLst/>
          </a:prstGeom>
          <a:noFill/>
          <a:ln/>
        </p:spPr>
        <p:txBody>
          <a:bodyPr wrap="none" lIns="0" tIns="0" rIns="0" bIns="0" rtlCol="0" anchor="t"/>
          <a:lstStyle/>
          <a:p>
            <a:pPr marL="0" indent="0" algn="l">
              <a:lnSpc>
                <a:spcPts val="2100"/>
              </a:lnSpc>
              <a:buNone/>
            </a:pPr>
            <a:r>
              <a:rPr lang="en-US" sz="1300" dirty="0">
                <a:solidFill>
                  <a:srgbClr val="383838"/>
                </a:solidFill>
                <a:latin typeface="DM Sans" pitchFamily="34" charset="0"/>
                <a:ea typeface="DM Sans" pitchFamily="34" charset="-122"/>
                <a:cs typeface="DM Sans" pitchFamily="34" charset="-120"/>
              </a:rPr>
              <a:t>Universitetlarda maxsus kurslar va seminarlar o'tkazish, talabalarni ilmiy-tadqiqot ishlariga jalb qilish</a:t>
            </a:r>
            <a:endParaRPr lang="en-US" sz="1300" dirty="0"/>
          </a:p>
        </p:txBody>
      </p:sp>
      <p:sp>
        <p:nvSpPr>
          <p:cNvPr id="15" name="Shape 12"/>
          <p:cNvSpPr/>
          <p:nvPr/>
        </p:nvSpPr>
        <p:spPr>
          <a:xfrm>
            <a:off x="1003221" y="6013371"/>
            <a:ext cx="586383" cy="22860"/>
          </a:xfrm>
          <a:prstGeom prst="roundRect">
            <a:avLst>
              <a:gd name="adj" fmla="val 109945"/>
            </a:avLst>
          </a:prstGeom>
          <a:solidFill>
            <a:srgbClr val="D8D4D4"/>
          </a:solidFill>
          <a:ln/>
        </p:spPr>
      </p:sp>
      <p:sp>
        <p:nvSpPr>
          <p:cNvPr id="16" name="Shape 13"/>
          <p:cNvSpPr/>
          <p:nvPr/>
        </p:nvSpPr>
        <p:spPr>
          <a:xfrm>
            <a:off x="649129" y="5836325"/>
            <a:ext cx="376952" cy="376952"/>
          </a:xfrm>
          <a:prstGeom prst="roundRect">
            <a:avLst>
              <a:gd name="adj" fmla="val 6668"/>
            </a:avLst>
          </a:prstGeom>
          <a:solidFill>
            <a:srgbClr val="F2EEEE"/>
          </a:solidFill>
          <a:ln/>
        </p:spPr>
      </p:sp>
      <p:sp>
        <p:nvSpPr>
          <p:cNvPr id="17" name="Text 14"/>
          <p:cNvSpPr/>
          <p:nvPr/>
        </p:nvSpPr>
        <p:spPr>
          <a:xfrm>
            <a:off x="767239" y="5892879"/>
            <a:ext cx="140732" cy="263843"/>
          </a:xfrm>
          <a:prstGeom prst="rect">
            <a:avLst/>
          </a:prstGeom>
          <a:noFill/>
          <a:ln/>
        </p:spPr>
        <p:txBody>
          <a:bodyPr wrap="none" lIns="0" tIns="0" rIns="0" bIns="0" rtlCol="0" anchor="t"/>
          <a:lstStyle/>
          <a:p>
            <a:pPr marL="0" indent="0" algn="ctr">
              <a:lnSpc>
                <a:spcPts val="2050"/>
              </a:lnSpc>
              <a:buNone/>
            </a:pPr>
            <a:r>
              <a:rPr lang="en-US" sz="2050" dirty="0">
                <a:solidFill>
                  <a:srgbClr val="383838"/>
                </a:solidFill>
                <a:latin typeface="PT Serif" pitchFamily="34" charset="0"/>
                <a:ea typeface="PT Serif" pitchFamily="34" charset="-122"/>
                <a:cs typeface="PT Serif" pitchFamily="34" charset="-120"/>
              </a:rPr>
              <a:t>3</a:t>
            </a:r>
            <a:endParaRPr lang="en-US" sz="2050" dirty="0"/>
          </a:p>
        </p:txBody>
      </p:sp>
      <p:sp>
        <p:nvSpPr>
          <p:cNvPr id="18" name="Text 15"/>
          <p:cNvSpPr/>
          <p:nvPr/>
        </p:nvSpPr>
        <p:spPr>
          <a:xfrm>
            <a:off x="1759148" y="5815370"/>
            <a:ext cx="2199084" cy="274796"/>
          </a:xfrm>
          <a:prstGeom prst="rect">
            <a:avLst/>
          </a:prstGeom>
          <a:noFill/>
          <a:ln/>
        </p:spPr>
        <p:txBody>
          <a:bodyPr wrap="none" lIns="0" tIns="0" rIns="0" bIns="0" rtlCol="0" anchor="t"/>
          <a:lstStyle/>
          <a:p>
            <a:pPr marL="0" indent="0" algn="l">
              <a:lnSpc>
                <a:spcPts val="2150"/>
              </a:lnSpc>
              <a:buNone/>
            </a:pPr>
            <a:r>
              <a:rPr lang="en-US" sz="1700" dirty="0">
                <a:solidFill>
                  <a:srgbClr val="383838"/>
                </a:solidFill>
                <a:latin typeface="PT Serif" pitchFamily="34" charset="0"/>
                <a:ea typeface="PT Serif" pitchFamily="34" charset="-122"/>
                <a:cs typeface="PT Serif" pitchFamily="34" charset="-120"/>
              </a:rPr>
              <a:t>Kasbiy tayyorgarlik</a:t>
            </a:r>
            <a:endParaRPr lang="en-US" sz="1700" dirty="0"/>
          </a:p>
        </p:txBody>
      </p:sp>
      <p:sp>
        <p:nvSpPr>
          <p:cNvPr id="19" name="Text 16"/>
          <p:cNvSpPr/>
          <p:nvPr/>
        </p:nvSpPr>
        <p:spPr>
          <a:xfrm>
            <a:off x="1759148" y="6190655"/>
            <a:ext cx="12284869" cy="268010"/>
          </a:xfrm>
          <a:prstGeom prst="rect">
            <a:avLst/>
          </a:prstGeom>
          <a:noFill/>
          <a:ln/>
        </p:spPr>
        <p:txBody>
          <a:bodyPr wrap="none" lIns="0" tIns="0" rIns="0" bIns="0" rtlCol="0" anchor="t"/>
          <a:lstStyle/>
          <a:p>
            <a:pPr marL="0" indent="0" algn="l">
              <a:lnSpc>
                <a:spcPts val="2100"/>
              </a:lnSpc>
              <a:buNone/>
            </a:pPr>
            <a:r>
              <a:rPr lang="en-US" sz="1300" dirty="0">
                <a:solidFill>
                  <a:srgbClr val="383838"/>
                </a:solidFill>
                <a:latin typeface="DM Sans" pitchFamily="34" charset="0"/>
                <a:ea typeface="DM Sans" pitchFamily="34" charset="-122"/>
                <a:cs typeface="DM Sans" pitchFamily="34" charset="-120"/>
              </a:rPr>
              <a:t>Davlat xizmatchilari va xususiy sektor xodimlari uchun muntazam treninglar o'tkazish</a:t>
            </a:r>
            <a:endParaRPr lang="en-US" sz="1300" dirty="0"/>
          </a:p>
        </p:txBody>
      </p:sp>
      <p:sp>
        <p:nvSpPr>
          <p:cNvPr id="20" name="Shape 17"/>
          <p:cNvSpPr/>
          <p:nvPr/>
        </p:nvSpPr>
        <p:spPr>
          <a:xfrm>
            <a:off x="1003221" y="7159228"/>
            <a:ext cx="586383" cy="22860"/>
          </a:xfrm>
          <a:prstGeom prst="roundRect">
            <a:avLst>
              <a:gd name="adj" fmla="val 109945"/>
            </a:avLst>
          </a:prstGeom>
          <a:solidFill>
            <a:srgbClr val="D8D4D4"/>
          </a:solidFill>
          <a:ln/>
        </p:spPr>
      </p:sp>
      <p:sp>
        <p:nvSpPr>
          <p:cNvPr id="21" name="Shape 18"/>
          <p:cNvSpPr/>
          <p:nvPr/>
        </p:nvSpPr>
        <p:spPr>
          <a:xfrm>
            <a:off x="649129" y="6982182"/>
            <a:ext cx="376952" cy="376952"/>
          </a:xfrm>
          <a:prstGeom prst="roundRect">
            <a:avLst>
              <a:gd name="adj" fmla="val 6668"/>
            </a:avLst>
          </a:prstGeom>
          <a:solidFill>
            <a:srgbClr val="F2EEEE"/>
          </a:solidFill>
          <a:ln/>
        </p:spPr>
      </p:sp>
      <p:sp>
        <p:nvSpPr>
          <p:cNvPr id="22" name="Text 19"/>
          <p:cNvSpPr/>
          <p:nvPr/>
        </p:nvSpPr>
        <p:spPr>
          <a:xfrm>
            <a:off x="767239" y="7038737"/>
            <a:ext cx="140732" cy="263843"/>
          </a:xfrm>
          <a:prstGeom prst="rect">
            <a:avLst/>
          </a:prstGeom>
          <a:noFill/>
          <a:ln/>
        </p:spPr>
        <p:txBody>
          <a:bodyPr wrap="none" lIns="0" tIns="0" rIns="0" bIns="0" rtlCol="0" anchor="t"/>
          <a:lstStyle/>
          <a:p>
            <a:pPr marL="0" indent="0" algn="ctr">
              <a:lnSpc>
                <a:spcPts val="2050"/>
              </a:lnSpc>
              <a:buNone/>
            </a:pPr>
            <a:r>
              <a:rPr lang="en-US" sz="2050" dirty="0">
                <a:solidFill>
                  <a:srgbClr val="383838"/>
                </a:solidFill>
                <a:latin typeface="PT Serif" pitchFamily="34" charset="0"/>
                <a:ea typeface="PT Serif" pitchFamily="34" charset="-122"/>
                <a:cs typeface="PT Serif" pitchFamily="34" charset="-120"/>
              </a:rPr>
              <a:t>4</a:t>
            </a:r>
            <a:endParaRPr lang="en-US" sz="2050" dirty="0"/>
          </a:p>
        </p:txBody>
      </p:sp>
      <p:sp>
        <p:nvSpPr>
          <p:cNvPr id="23" name="Text 20"/>
          <p:cNvSpPr/>
          <p:nvPr/>
        </p:nvSpPr>
        <p:spPr>
          <a:xfrm>
            <a:off x="1759148" y="6961227"/>
            <a:ext cx="2199084" cy="274796"/>
          </a:xfrm>
          <a:prstGeom prst="rect">
            <a:avLst/>
          </a:prstGeom>
          <a:noFill/>
          <a:ln/>
        </p:spPr>
        <p:txBody>
          <a:bodyPr wrap="none" lIns="0" tIns="0" rIns="0" bIns="0" rtlCol="0" anchor="t"/>
          <a:lstStyle/>
          <a:p>
            <a:pPr marL="0" indent="0" algn="l">
              <a:lnSpc>
                <a:spcPts val="2150"/>
              </a:lnSpc>
              <a:buNone/>
            </a:pPr>
            <a:r>
              <a:rPr lang="en-US" sz="1700" dirty="0">
                <a:solidFill>
                  <a:srgbClr val="383838"/>
                </a:solidFill>
                <a:latin typeface="PT Serif" pitchFamily="34" charset="0"/>
                <a:ea typeface="PT Serif" pitchFamily="34" charset="-122"/>
                <a:cs typeface="PT Serif" pitchFamily="34" charset="-120"/>
              </a:rPr>
              <a:t>Jamoatchilik ma'rifati</a:t>
            </a:r>
            <a:endParaRPr lang="en-US" sz="1700" dirty="0"/>
          </a:p>
        </p:txBody>
      </p:sp>
      <p:sp>
        <p:nvSpPr>
          <p:cNvPr id="24" name="Text 21"/>
          <p:cNvSpPr/>
          <p:nvPr/>
        </p:nvSpPr>
        <p:spPr>
          <a:xfrm>
            <a:off x="1759148" y="7336512"/>
            <a:ext cx="12284869" cy="268010"/>
          </a:xfrm>
          <a:prstGeom prst="rect">
            <a:avLst/>
          </a:prstGeom>
          <a:noFill/>
          <a:ln/>
        </p:spPr>
        <p:txBody>
          <a:bodyPr wrap="none" lIns="0" tIns="0" rIns="0" bIns="0" rtlCol="0" anchor="t"/>
          <a:lstStyle/>
          <a:p>
            <a:pPr marL="0" indent="0" algn="l">
              <a:lnSpc>
                <a:spcPts val="2100"/>
              </a:lnSpc>
              <a:buNone/>
            </a:pPr>
            <a:r>
              <a:rPr lang="en-US" sz="1300" dirty="0">
                <a:solidFill>
                  <a:srgbClr val="383838"/>
                </a:solidFill>
                <a:latin typeface="DM Sans" pitchFamily="34" charset="0"/>
                <a:ea typeface="DM Sans" pitchFamily="34" charset="-122"/>
                <a:cs typeface="DM Sans" pitchFamily="34" charset="-120"/>
              </a:rPr>
              <a:t>Ommaviy axborot vositalari orqali keng qamrovli ma'rifiy kampaniyalar o'tkazish, ijtimoiy tarmoqlardan foydalanish</a:t>
            </a:r>
            <a:endParaRPr lang="en-US" sz="13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898211-3DDB-ED71-A347-97C56F2D4F35}"/>
              </a:ext>
            </a:extLst>
          </p:cNvPr>
          <p:cNvSpPr txBox="1"/>
          <p:nvPr/>
        </p:nvSpPr>
        <p:spPr>
          <a:xfrm>
            <a:off x="5249334" y="3211437"/>
            <a:ext cx="8703735" cy="1569660"/>
          </a:xfrm>
          <a:prstGeom prst="rect">
            <a:avLst/>
          </a:prstGeom>
          <a:noFill/>
        </p:spPr>
        <p:txBody>
          <a:bodyPr wrap="square">
            <a:spAutoFit/>
          </a:bodyPr>
          <a:lstStyle/>
          <a:p>
            <a:r>
              <a:rPr lang="ru-UZ" sz="4800" b="1" dirty="0">
                <a:solidFill>
                  <a:srgbClr val="020202"/>
                </a:solidFill>
                <a:latin typeface="PT Serif" pitchFamily="34" charset="0"/>
              </a:rPr>
              <a:t>Korrupsiya va korrupsion jinoyatlar ta’rifi</a:t>
            </a:r>
          </a:p>
        </p:txBody>
      </p:sp>
      <p:pic>
        <p:nvPicPr>
          <p:cNvPr id="3" name="Image 0" descr="preencoded.png">
            <a:extLst>
              <a:ext uri="{FF2B5EF4-FFF2-40B4-BE49-F238E27FC236}">
                <a16:creationId xmlns:a16="http://schemas.microsoft.com/office/drawing/2014/main" id="{71E8CD62-44FF-B1B1-A182-73C1A5E7C381}"/>
              </a:ext>
            </a:extLst>
          </p:cNvPr>
          <p:cNvPicPr>
            <a:picLocks noChangeAspect="1"/>
          </p:cNvPicPr>
          <p:nvPr/>
        </p:nvPicPr>
        <p:blipFill>
          <a:blip r:embed="rId2"/>
          <a:stretch>
            <a:fillRect/>
          </a:stretch>
        </p:blipFill>
        <p:spPr>
          <a:xfrm>
            <a:off x="0" y="0"/>
            <a:ext cx="4385733" cy="8229600"/>
          </a:xfrm>
          <a:prstGeom prst="rect">
            <a:avLst/>
          </a:prstGeom>
        </p:spPr>
      </p:pic>
    </p:spTree>
    <p:extLst>
      <p:ext uri="{BB962C8B-B14F-4D97-AF65-F5344CB8AC3E}">
        <p14:creationId xmlns:p14="http://schemas.microsoft.com/office/powerpoint/2010/main" val="2191808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3" name="Text 1"/>
          <p:cNvSpPr/>
          <p:nvPr/>
        </p:nvSpPr>
        <p:spPr>
          <a:xfrm>
            <a:off x="2870524" y="3567146"/>
            <a:ext cx="2977039" cy="372070"/>
          </a:xfrm>
          <a:prstGeom prst="rect">
            <a:avLst/>
          </a:prstGeom>
          <a:noFill/>
          <a:ln/>
        </p:spPr>
        <p:txBody>
          <a:bodyPr wrap="none" lIns="0" tIns="0" rIns="0" bIns="0" rtlCol="0" anchor="t"/>
          <a:lstStyle/>
          <a:p>
            <a:pPr marL="0" indent="0">
              <a:lnSpc>
                <a:spcPts val="2900"/>
              </a:lnSpc>
              <a:buNone/>
            </a:pPr>
            <a:r>
              <a:rPr lang="en-US" sz="2800" b="1" dirty="0">
                <a:solidFill>
                  <a:srgbClr val="020202"/>
                </a:solidFill>
                <a:latin typeface="PT Serif" pitchFamily="34" charset="0"/>
                <a:ea typeface="PT Serif" pitchFamily="34" charset="-122"/>
                <a:cs typeface="PT Serif" pitchFamily="34" charset="-120"/>
              </a:rPr>
              <a:t>Korrupsiya</a:t>
            </a:r>
            <a:endParaRPr lang="en-US" sz="2800" b="1" dirty="0"/>
          </a:p>
        </p:txBody>
      </p:sp>
      <p:sp>
        <p:nvSpPr>
          <p:cNvPr id="4" name="Text 2"/>
          <p:cNvSpPr/>
          <p:nvPr/>
        </p:nvSpPr>
        <p:spPr>
          <a:xfrm>
            <a:off x="1456269" y="4290384"/>
            <a:ext cx="12191998" cy="789385"/>
          </a:xfrm>
          <a:prstGeom prst="rect">
            <a:avLst/>
          </a:prstGeom>
          <a:noFill/>
          <a:ln/>
        </p:spPr>
        <p:txBody>
          <a:bodyPr wrap="square" lIns="0" tIns="0" rIns="0" bIns="0" rtlCol="0" anchor="ctr"/>
          <a:lstStyle/>
          <a:p>
            <a:pPr marL="0" indent="0">
              <a:buNone/>
            </a:pPr>
            <a:r>
              <a:rPr lang="en-US" sz="2000" dirty="0">
                <a:solidFill>
                  <a:srgbClr val="383838"/>
                </a:solidFill>
                <a:latin typeface="DM Sans" pitchFamily="34" charset="0"/>
                <a:ea typeface="DM Sans" pitchFamily="34" charset="-122"/>
                <a:cs typeface="DM Sans" pitchFamily="34" charset="-120"/>
              </a:rPr>
              <a:t>Korrupsiya - bu shaxsiy manfaatlar yo'lida davlat vakolatlarini suiiste'mol qilish. Bu keng qamrovli tushuncha bo'lib, turli xil noqonuniy va axloqsiz xatti-harakatlarni o'z ichiga oladi.</a:t>
            </a:r>
            <a:endParaRPr lang="en-US" sz="2000" dirty="0"/>
          </a:p>
        </p:txBody>
      </p:sp>
      <p:sp>
        <p:nvSpPr>
          <p:cNvPr id="5" name="Text 3"/>
          <p:cNvSpPr/>
          <p:nvPr/>
        </p:nvSpPr>
        <p:spPr>
          <a:xfrm>
            <a:off x="2870524" y="5595854"/>
            <a:ext cx="2977039" cy="372070"/>
          </a:xfrm>
          <a:prstGeom prst="rect">
            <a:avLst/>
          </a:prstGeom>
          <a:noFill/>
          <a:ln/>
        </p:spPr>
        <p:txBody>
          <a:bodyPr wrap="none" lIns="0" tIns="0" rIns="0" bIns="0" rtlCol="0" anchor="t"/>
          <a:lstStyle/>
          <a:p>
            <a:pPr marL="0" indent="0">
              <a:lnSpc>
                <a:spcPts val="2900"/>
              </a:lnSpc>
              <a:buNone/>
            </a:pPr>
            <a:r>
              <a:rPr lang="en-US" sz="2800" b="1" dirty="0">
                <a:solidFill>
                  <a:srgbClr val="020202"/>
                </a:solidFill>
                <a:latin typeface="PT Serif" pitchFamily="34" charset="0"/>
                <a:ea typeface="PT Serif" pitchFamily="34" charset="-122"/>
                <a:cs typeface="PT Serif" pitchFamily="34" charset="-120"/>
              </a:rPr>
              <a:t>Korrupsion jinoyatlar</a:t>
            </a:r>
            <a:endParaRPr lang="en-US" sz="2800" b="1" dirty="0"/>
          </a:p>
        </p:txBody>
      </p:sp>
      <p:sp>
        <p:nvSpPr>
          <p:cNvPr id="6" name="Text 4"/>
          <p:cNvSpPr/>
          <p:nvPr/>
        </p:nvSpPr>
        <p:spPr>
          <a:xfrm>
            <a:off x="1343299" y="6133901"/>
            <a:ext cx="12191998" cy="1121569"/>
          </a:xfrm>
          <a:prstGeom prst="rect">
            <a:avLst/>
          </a:prstGeom>
          <a:noFill/>
          <a:ln/>
        </p:spPr>
        <p:txBody>
          <a:bodyPr wrap="square" lIns="0" tIns="0" rIns="0" bIns="0" rtlCol="0" anchor="ctr"/>
          <a:lstStyle/>
          <a:p>
            <a:pPr marL="0" indent="0">
              <a:buNone/>
            </a:pPr>
            <a:r>
              <a:rPr lang="en-US" sz="2000" dirty="0">
                <a:solidFill>
                  <a:srgbClr val="383838"/>
                </a:solidFill>
                <a:latin typeface="DM Sans" pitchFamily="34" charset="0"/>
                <a:ea typeface="DM Sans" pitchFamily="34" charset="-122"/>
                <a:cs typeface="DM Sans" pitchFamily="34" charset="-120"/>
              </a:rPr>
              <a:t>Korrupsion jinoyatlar - bu qonun hujjatlarida belgilangan, korrupsiya belgilariga ega bo'lgan va javobgarlikka tortishga asos bo'ladigan qilmishlar. Bularga pora olish, pora berish, vakolatlarni suiiste'mol qilish va boshqalar kiradi.</a:t>
            </a:r>
            <a:endParaRPr lang="en-US" sz="2000" dirty="0"/>
          </a:p>
        </p:txBody>
      </p:sp>
      <p:pic>
        <p:nvPicPr>
          <p:cNvPr id="7" name="Image 0" descr="preencoded.png">
            <a:extLst>
              <a:ext uri="{FF2B5EF4-FFF2-40B4-BE49-F238E27FC236}">
                <a16:creationId xmlns:a16="http://schemas.microsoft.com/office/drawing/2014/main" id="{F35C22C2-86B7-D224-306B-2DB375CAEC5F}"/>
              </a:ext>
            </a:extLst>
          </p:cNvPr>
          <p:cNvPicPr>
            <a:picLocks noChangeAspect="1"/>
          </p:cNvPicPr>
          <p:nvPr/>
        </p:nvPicPr>
        <p:blipFill>
          <a:blip r:embed="rId3"/>
          <a:stretch>
            <a:fillRect/>
          </a:stretch>
        </p:blipFill>
        <p:spPr>
          <a:xfrm>
            <a:off x="0" y="0"/>
            <a:ext cx="14630400" cy="267546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1360766" y="1204197"/>
            <a:ext cx="12645865" cy="1488519"/>
          </a:xfrm>
          <a:prstGeom prst="rect">
            <a:avLst/>
          </a:prstGeom>
          <a:noFill/>
          <a:ln/>
        </p:spPr>
        <p:txBody>
          <a:bodyPr wrap="square" lIns="0" tIns="0" rIns="0" bIns="0" rtlCol="0" anchor="t"/>
          <a:lstStyle/>
          <a:p>
            <a:pPr marL="0" indent="0" algn="ctr">
              <a:lnSpc>
                <a:spcPts val="5850"/>
              </a:lnSpc>
              <a:buNone/>
            </a:pPr>
            <a:r>
              <a:rPr lang="en-US" sz="4650" dirty="0">
                <a:solidFill>
                  <a:srgbClr val="020202"/>
                </a:solidFill>
                <a:latin typeface="PT Serif" pitchFamily="34" charset="0"/>
                <a:ea typeface="PT Serif" pitchFamily="34" charset="-122"/>
                <a:cs typeface="PT Serif" pitchFamily="34" charset="-120"/>
              </a:rPr>
              <a:t>Korrupsion jinoyatlarning oldini olishning asosiy shakllari</a:t>
            </a:r>
            <a:endParaRPr lang="en-US" sz="4650" dirty="0"/>
          </a:p>
        </p:txBody>
      </p:sp>
      <p:pic>
        <p:nvPicPr>
          <p:cNvPr id="3" name="Image 0" descr="preencoded.png"/>
          <p:cNvPicPr>
            <a:picLocks noChangeAspect="1"/>
          </p:cNvPicPr>
          <p:nvPr/>
        </p:nvPicPr>
        <p:blipFill>
          <a:blip r:embed="rId3"/>
          <a:stretch>
            <a:fillRect/>
          </a:stretch>
        </p:blipFill>
        <p:spPr>
          <a:xfrm>
            <a:off x="793790" y="3890486"/>
            <a:ext cx="566976" cy="566976"/>
          </a:xfrm>
          <a:prstGeom prst="rect">
            <a:avLst/>
          </a:prstGeom>
        </p:spPr>
      </p:pic>
      <p:sp>
        <p:nvSpPr>
          <p:cNvPr id="4" name="Text 1"/>
          <p:cNvSpPr/>
          <p:nvPr/>
        </p:nvSpPr>
        <p:spPr>
          <a:xfrm>
            <a:off x="793790" y="4684276"/>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383838"/>
                </a:solidFill>
                <a:latin typeface="PT Serif" pitchFamily="34" charset="0"/>
                <a:ea typeface="PT Serif" pitchFamily="34" charset="-122"/>
                <a:cs typeface="PT Serif" pitchFamily="34" charset="-120"/>
              </a:rPr>
              <a:t>Profilaktika</a:t>
            </a:r>
            <a:endParaRPr lang="en-US" sz="2300" dirty="0"/>
          </a:p>
        </p:txBody>
      </p:sp>
      <p:sp>
        <p:nvSpPr>
          <p:cNvPr id="5" name="Text 2"/>
          <p:cNvSpPr/>
          <p:nvPr/>
        </p:nvSpPr>
        <p:spPr>
          <a:xfrm>
            <a:off x="793790" y="5192435"/>
            <a:ext cx="3005495" cy="1088708"/>
          </a:xfrm>
          <a:prstGeom prst="rect">
            <a:avLst/>
          </a:prstGeom>
          <a:noFill/>
          <a:ln/>
        </p:spPr>
        <p:txBody>
          <a:bodyPr wrap="square" lIns="0" tIns="0" rIns="0" bIns="0" rtlCol="0" anchor="t"/>
          <a:lstStyle/>
          <a:p>
            <a:pPr marL="0" indent="0" algn="l">
              <a:lnSpc>
                <a:spcPts val="2850"/>
              </a:lnSpc>
              <a:buNone/>
            </a:pPr>
            <a:r>
              <a:rPr lang="en-US" sz="1750" dirty="0">
                <a:solidFill>
                  <a:srgbClr val="383838"/>
                </a:solidFill>
                <a:latin typeface="DM Sans" pitchFamily="34" charset="0"/>
                <a:ea typeface="DM Sans" pitchFamily="34" charset="-122"/>
                <a:cs typeface="DM Sans" pitchFamily="34" charset="-120"/>
              </a:rPr>
              <a:t>Korrupsiyaga olib keladigan shart-sharoitlarni aniqlash va bartaraf etish</a:t>
            </a:r>
            <a:endParaRPr lang="en-US" sz="1750" dirty="0"/>
          </a:p>
        </p:txBody>
      </p:sp>
      <p:pic>
        <p:nvPicPr>
          <p:cNvPr id="6" name="Image 1" descr="preencoded.png"/>
          <p:cNvPicPr>
            <a:picLocks noChangeAspect="1"/>
          </p:cNvPicPr>
          <p:nvPr/>
        </p:nvPicPr>
        <p:blipFill>
          <a:blip r:embed="rId4"/>
          <a:stretch>
            <a:fillRect/>
          </a:stretch>
        </p:blipFill>
        <p:spPr>
          <a:xfrm>
            <a:off x="4139446" y="3890486"/>
            <a:ext cx="566976" cy="566976"/>
          </a:xfrm>
          <a:prstGeom prst="rect">
            <a:avLst/>
          </a:prstGeom>
        </p:spPr>
      </p:pic>
      <p:sp>
        <p:nvSpPr>
          <p:cNvPr id="7" name="Text 3"/>
          <p:cNvSpPr/>
          <p:nvPr/>
        </p:nvSpPr>
        <p:spPr>
          <a:xfrm>
            <a:off x="4139446" y="4684276"/>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383838"/>
                </a:solidFill>
                <a:latin typeface="PT Serif" pitchFamily="34" charset="0"/>
                <a:ea typeface="PT Serif" pitchFamily="34" charset="-122"/>
                <a:cs typeface="PT Serif" pitchFamily="34" charset="-120"/>
              </a:rPr>
              <a:t>Ta'lim</a:t>
            </a:r>
            <a:endParaRPr lang="en-US" sz="2300" dirty="0"/>
          </a:p>
        </p:txBody>
      </p:sp>
      <p:sp>
        <p:nvSpPr>
          <p:cNvPr id="8" name="Text 4"/>
          <p:cNvSpPr/>
          <p:nvPr/>
        </p:nvSpPr>
        <p:spPr>
          <a:xfrm>
            <a:off x="4139446" y="5192435"/>
            <a:ext cx="3005614" cy="725805"/>
          </a:xfrm>
          <a:prstGeom prst="rect">
            <a:avLst/>
          </a:prstGeom>
          <a:noFill/>
          <a:ln/>
        </p:spPr>
        <p:txBody>
          <a:bodyPr wrap="square" lIns="0" tIns="0" rIns="0" bIns="0" rtlCol="0" anchor="t"/>
          <a:lstStyle/>
          <a:p>
            <a:pPr marL="0" indent="0" algn="l">
              <a:lnSpc>
                <a:spcPts val="2850"/>
              </a:lnSpc>
              <a:buNone/>
            </a:pPr>
            <a:r>
              <a:rPr lang="en-US" sz="1750" dirty="0">
                <a:solidFill>
                  <a:srgbClr val="383838"/>
                </a:solidFill>
                <a:latin typeface="DM Sans" pitchFamily="34" charset="0"/>
                <a:ea typeface="DM Sans" pitchFamily="34" charset="-122"/>
                <a:cs typeface="DM Sans" pitchFamily="34" charset="-120"/>
              </a:rPr>
              <a:t>Aholining huquqiy ongi va madaniyatini oshirish</a:t>
            </a:r>
            <a:endParaRPr lang="en-US" sz="1750" dirty="0"/>
          </a:p>
        </p:txBody>
      </p:sp>
      <p:pic>
        <p:nvPicPr>
          <p:cNvPr id="9" name="Image 2" descr="preencoded.png"/>
          <p:cNvPicPr>
            <a:picLocks noChangeAspect="1"/>
          </p:cNvPicPr>
          <p:nvPr/>
        </p:nvPicPr>
        <p:blipFill>
          <a:blip r:embed="rId5"/>
          <a:stretch>
            <a:fillRect/>
          </a:stretch>
        </p:blipFill>
        <p:spPr>
          <a:xfrm>
            <a:off x="7485221" y="3890486"/>
            <a:ext cx="566976" cy="566976"/>
          </a:xfrm>
          <a:prstGeom prst="rect">
            <a:avLst/>
          </a:prstGeom>
        </p:spPr>
      </p:pic>
      <p:sp>
        <p:nvSpPr>
          <p:cNvPr id="10" name="Text 5"/>
          <p:cNvSpPr/>
          <p:nvPr/>
        </p:nvSpPr>
        <p:spPr>
          <a:xfrm>
            <a:off x="7485221" y="4684276"/>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383838"/>
                </a:solidFill>
                <a:latin typeface="PT Serif" pitchFamily="34" charset="0"/>
                <a:ea typeface="PT Serif" pitchFamily="34" charset="-122"/>
                <a:cs typeface="PT Serif" pitchFamily="34" charset="-120"/>
              </a:rPr>
              <a:t>Nazorat</a:t>
            </a:r>
            <a:endParaRPr lang="en-US" sz="2300" dirty="0"/>
          </a:p>
        </p:txBody>
      </p:sp>
      <p:sp>
        <p:nvSpPr>
          <p:cNvPr id="11" name="Text 6"/>
          <p:cNvSpPr/>
          <p:nvPr/>
        </p:nvSpPr>
        <p:spPr>
          <a:xfrm>
            <a:off x="7485221" y="5192435"/>
            <a:ext cx="3005614" cy="1088708"/>
          </a:xfrm>
          <a:prstGeom prst="rect">
            <a:avLst/>
          </a:prstGeom>
          <a:noFill/>
          <a:ln/>
        </p:spPr>
        <p:txBody>
          <a:bodyPr wrap="square" lIns="0" tIns="0" rIns="0" bIns="0" rtlCol="0" anchor="t"/>
          <a:lstStyle/>
          <a:p>
            <a:pPr marL="0" indent="0" algn="l">
              <a:lnSpc>
                <a:spcPts val="2850"/>
              </a:lnSpc>
              <a:buNone/>
            </a:pPr>
            <a:r>
              <a:rPr lang="en-US" sz="1750" dirty="0">
                <a:solidFill>
                  <a:srgbClr val="383838"/>
                </a:solidFill>
                <a:latin typeface="DM Sans" pitchFamily="34" charset="0"/>
                <a:ea typeface="DM Sans" pitchFamily="34" charset="-122"/>
                <a:cs typeface="DM Sans" pitchFamily="34" charset="-120"/>
              </a:rPr>
              <a:t>Davlat organlarining faoliyatini doimiy kuzatib borish</a:t>
            </a:r>
            <a:endParaRPr lang="en-US" sz="1750" dirty="0"/>
          </a:p>
        </p:txBody>
      </p:sp>
      <p:pic>
        <p:nvPicPr>
          <p:cNvPr id="12" name="Image 3" descr="preencoded.png"/>
          <p:cNvPicPr>
            <a:picLocks noChangeAspect="1"/>
          </p:cNvPicPr>
          <p:nvPr/>
        </p:nvPicPr>
        <p:blipFill>
          <a:blip r:embed="rId5"/>
          <a:stretch>
            <a:fillRect/>
          </a:stretch>
        </p:blipFill>
        <p:spPr>
          <a:xfrm>
            <a:off x="10830997" y="3890486"/>
            <a:ext cx="566976" cy="566976"/>
          </a:xfrm>
          <a:prstGeom prst="rect">
            <a:avLst/>
          </a:prstGeom>
        </p:spPr>
      </p:pic>
      <p:sp>
        <p:nvSpPr>
          <p:cNvPr id="13" name="Text 7"/>
          <p:cNvSpPr/>
          <p:nvPr/>
        </p:nvSpPr>
        <p:spPr>
          <a:xfrm>
            <a:off x="10830997" y="4684276"/>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383838"/>
                </a:solidFill>
                <a:latin typeface="PT Serif" pitchFamily="34" charset="0"/>
                <a:ea typeface="PT Serif" pitchFamily="34" charset="-122"/>
                <a:cs typeface="PT Serif" pitchFamily="34" charset="-120"/>
              </a:rPr>
              <a:t>Javobgarlik</a:t>
            </a:r>
            <a:endParaRPr lang="en-US" sz="2300" dirty="0"/>
          </a:p>
        </p:txBody>
      </p:sp>
      <p:sp>
        <p:nvSpPr>
          <p:cNvPr id="14" name="Text 8"/>
          <p:cNvSpPr/>
          <p:nvPr/>
        </p:nvSpPr>
        <p:spPr>
          <a:xfrm>
            <a:off x="10830997" y="5192435"/>
            <a:ext cx="3005614" cy="1088708"/>
          </a:xfrm>
          <a:prstGeom prst="rect">
            <a:avLst/>
          </a:prstGeom>
          <a:noFill/>
          <a:ln/>
        </p:spPr>
        <p:txBody>
          <a:bodyPr wrap="square" lIns="0" tIns="0" rIns="0" bIns="0" rtlCol="0" anchor="t"/>
          <a:lstStyle/>
          <a:p>
            <a:pPr marL="0" indent="0" algn="l">
              <a:lnSpc>
                <a:spcPts val="2850"/>
              </a:lnSpc>
              <a:buNone/>
            </a:pPr>
            <a:r>
              <a:rPr lang="en-US" sz="1750" dirty="0">
                <a:solidFill>
                  <a:srgbClr val="383838"/>
                </a:solidFill>
                <a:latin typeface="DM Sans" pitchFamily="34" charset="0"/>
                <a:ea typeface="DM Sans" pitchFamily="34" charset="-122"/>
                <a:cs typeface="DM Sans" pitchFamily="34" charset="-120"/>
              </a:rPr>
              <a:t>Korrupsion jinoyatlar uchun qat'iy jazo choralarini qo'llash</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3" name="Text 0"/>
          <p:cNvSpPr/>
          <p:nvPr/>
        </p:nvSpPr>
        <p:spPr>
          <a:xfrm>
            <a:off x="6118622" y="496729"/>
            <a:ext cx="7879556" cy="1185386"/>
          </a:xfrm>
          <a:prstGeom prst="rect">
            <a:avLst/>
          </a:prstGeom>
          <a:noFill/>
          <a:ln/>
        </p:spPr>
        <p:txBody>
          <a:bodyPr wrap="square" lIns="0" tIns="0" rIns="0" bIns="0" rtlCol="0" anchor="t"/>
          <a:lstStyle/>
          <a:p>
            <a:pPr marL="0" indent="0">
              <a:lnSpc>
                <a:spcPts val="4650"/>
              </a:lnSpc>
              <a:buNone/>
            </a:pPr>
            <a:r>
              <a:rPr lang="en-US" sz="3700" dirty="0">
                <a:solidFill>
                  <a:srgbClr val="020202"/>
                </a:solidFill>
                <a:latin typeface="PT Serif" pitchFamily="34" charset="0"/>
                <a:ea typeface="PT Serif" pitchFamily="34" charset="-122"/>
                <a:cs typeface="PT Serif" pitchFamily="34" charset="-120"/>
              </a:rPr>
              <a:t>Korrupsion jinoyatlarning oldini olish yo'nalishlari</a:t>
            </a:r>
            <a:endParaRPr lang="en-US" sz="3700" dirty="0"/>
          </a:p>
        </p:txBody>
      </p:sp>
      <p:pic>
        <p:nvPicPr>
          <p:cNvPr id="4" name="Image 1" descr="preencoded.png"/>
          <p:cNvPicPr>
            <a:picLocks noChangeAspect="1"/>
          </p:cNvPicPr>
          <p:nvPr/>
        </p:nvPicPr>
        <p:blipFill>
          <a:blip r:embed="rId3"/>
          <a:stretch>
            <a:fillRect/>
          </a:stretch>
        </p:blipFill>
        <p:spPr>
          <a:xfrm>
            <a:off x="6118622" y="1953101"/>
            <a:ext cx="903208" cy="1445181"/>
          </a:xfrm>
          <a:prstGeom prst="rect">
            <a:avLst/>
          </a:prstGeom>
        </p:spPr>
      </p:pic>
      <p:sp>
        <p:nvSpPr>
          <p:cNvPr id="5" name="Text 1"/>
          <p:cNvSpPr/>
          <p:nvPr/>
        </p:nvSpPr>
        <p:spPr>
          <a:xfrm>
            <a:off x="7292816" y="2133719"/>
            <a:ext cx="3381851" cy="296466"/>
          </a:xfrm>
          <a:prstGeom prst="rect">
            <a:avLst/>
          </a:prstGeom>
          <a:noFill/>
          <a:ln/>
        </p:spPr>
        <p:txBody>
          <a:bodyPr wrap="none" lIns="0" tIns="0" rIns="0" bIns="0" rtlCol="0" anchor="t"/>
          <a:lstStyle/>
          <a:p>
            <a:pPr marL="0" indent="0" algn="l">
              <a:lnSpc>
                <a:spcPts val="2300"/>
              </a:lnSpc>
              <a:buNone/>
            </a:pPr>
            <a:r>
              <a:rPr lang="en-US" sz="1850" dirty="0">
                <a:solidFill>
                  <a:srgbClr val="383838"/>
                </a:solidFill>
                <a:latin typeface="PT Serif" pitchFamily="34" charset="0"/>
                <a:ea typeface="PT Serif" pitchFamily="34" charset="-122"/>
                <a:cs typeface="PT Serif" pitchFamily="34" charset="-120"/>
              </a:rPr>
              <a:t>Qonunchilikni takomillashtirish</a:t>
            </a:r>
            <a:endParaRPr lang="en-US" sz="1850" dirty="0"/>
          </a:p>
        </p:txBody>
      </p:sp>
      <p:sp>
        <p:nvSpPr>
          <p:cNvPr id="6" name="Text 2"/>
          <p:cNvSpPr/>
          <p:nvPr/>
        </p:nvSpPr>
        <p:spPr>
          <a:xfrm>
            <a:off x="7292816" y="2538532"/>
            <a:ext cx="6705362" cy="288965"/>
          </a:xfrm>
          <a:prstGeom prst="rect">
            <a:avLst/>
          </a:prstGeom>
          <a:noFill/>
          <a:ln/>
        </p:spPr>
        <p:txBody>
          <a:bodyPr wrap="none" lIns="0" tIns="0" rIns="0" bIns="0" rtlCol="0" anchor="t"/>
          <a:lstStyle/>
          <a:p>
            <a:pPr marL="0" indent="0" algn="l">
              <a:lnSpc>
                <a:spcPts val="2250"/>
              </a:lnSpc>
              <a:buNone/>
            </a:pPr>
            <a:r>
              <a:rPr lang="en-US" sz="1400" dirty="0">
                <a:solidFill>
                  <a:srgbClr val="383838"/>
                </a:solidFill>
                <a:latin typeface="DM Sans" pitchFamily="34" charset="0"/>
                <a:ea typeface="DM Sans" pitchFamily="34" charset="-122"/>
                <a:cs typeface="DM Sans" pitchFamily="34" charset="-120"/>
              </a:rPr>
              <a:t>Korrupsiyaga qarshi kurashish bo'yicha qonunlarni yangilash va kuchaytirish</a:t>
            </a:r>
            <a:endParaRPr lang="en-US" sz="1400" dirty="0"/>
          </a:p>
        </p:txBody>
      </p:sp>
      <p:pic>
        <p:nvPicPr>
          <p:cNvPr id="7" name="Image 2" descr="preencoded.png"/>
          <p:cNvPicPr>
            <a:picLocks noChangeAspect="1"/>
          </p:cNvPicPr>
          <p:nvPr/>
        </p:nvPicPr>
        <p:blipFill>
          <a:blip r:embed="rId4"/>
          <a:stretch>
            <a:fillRect/>
          </a:stretch>
        </p:blipFill>
        <p:spPr>
          <a:xfrm>
            <a:off x="6118622" y="3398282"/>
            <a:ext cx="903208" cy="1445181"/>
          </a:xfrm>
          <a:prstGeom prst="rect">
            <a:avLst/>
          </a:prstGeom>
        </p:spPr>
      </p:pic>
      <p:sp>
        <p:nvSpPr>
          <p:cNvPr id="8" name="Text 3"/>
          <p:cNvSpPr/>
          <p:nvPr/>
        </p:nvSpPr>
        <p:spPr>
          <a:xfrm>
            <a:off x="7292816" y="3578900"/>
            <a:ext cx="2506861" cy="296466"/>
          </a:xfrm>
          <a:prstGeom prst="rect">
            <a:avLst/>
          </a:prstGeom>
          <a:noFill/>
          <a:ln/>
        </p:spPr>
        <p:txBody>
          <a:bodyPr wrap="none" lIns="0" tIns="0" rIns="0" bIns="0" rtlCol="0" anchor="t"/>
          <a:lstStyle/>
          <a:p>
            <a:pPr marL="0" indent="0" algn="l">
              <a:lnSpc>
                <a:spcPts val="2300"/>
              </a:lnSpc>
              <a:buNone/>
            </a:pPr>
            <a:r>
              <a:rPr lang="en-US" sz="1850" dirty="0">
                <a:solidFill>
                  <a:srgbClr val="383838"/>
                </a:solidFill>
                <a:latin typeface="PT Serif" pitchFamily="34" charset="0"/>
                <a:ea typeface="PT Serif" pitchFamily="34" charset="-122"/>
                <a:cs typeface="PT Serif" pitchFamily="34" charset="-120"/>
              </a:rPr>
              <a:t>Institutsional islohotlar</a:t>
            </a:r>
            <a:endParaRPr lang="en-US" sz="1850" dirty="0"/>
          </a:p>
        </p:txBody>
      </p:sp>
      <p:sp>
        <p:nvSpPr>
          <p:cNvPr id="9" name="Text 4"/>
          <p:cNvSpPr/>
          <p:nvPr/>
        </p:nvSpPr>
        <p:spPr>
          <a:xfrm>
            <a:off x="7292816" y="3983712"/>
            <a:ext cx="6705362" cy="288965"/>
          </a:xfrm>
          <a:prstGeom prst="rect">
            <a:avLst/>
          </a:prstGeom>
          <a:noFill/>
          <a:ln/>
        </p:spPr>
        <p:txBody>
          <a:bodyPr wrap="none" lIns="0" tIns="0" rIns="0" bIns="0" rtlCol="0" anchor="t"/>
          <a:lstStyle/>
          <a:p>
            <a:pPr marL="0" indent="0" algn="l">
              <a:lnSpc>
                <a:spcPts val="2250"/>
              </a:lnSpc>
              <a:buNone/>
            </a:pPr>
            <a:r>
              <a:rPr lang="en-US" sz="1400" dirty="0">
                <a:solidFill>
                  <a:srgbClr val="383838"/>
                </a:solidFill>
                <a:latin typeface="DM Sans" pitchFamily="34" charset="0"/>
                <a:ea typeface="DM Sans" pitchFamily="34" charset="-122"/>
                <a:cs typeface="DM Sans" pitchFamily="34" charset="-120"/>
              </a:rPr>
              <a:t>Davlat boshqaruvi tizimini takomillashtirish, byurokratiyani kamaytirish</a:t>
            </a:r>
            <a:endParaRPr lang="en-US" sz="1400" dirty="0"/>
          </a:p>
        </p:txBody>
      </p:sp>
      <p:pic>
        <p:nvPicPr>
          <p:cNvPr id="10" name="Image 3" descr="preencoded.png"/>
          <p:cNvPicPr>
            <a:picLocks noChangeAspect="1"/>
          </p:cNvPicPr>
          <p:nvPr/>
        </p:nvPicPr>
        <p:blipFill>
          <a:blip r:embed="rId5"/>
          <a:stretch>
            <a:fillRect/>
          </a:stretch>
        </p:blipFill>
        <p:spPr>
          <a:xfrm>
            <a:off x="6118622" y="4843463"/>
            <a:ext cx="903208" cy="1445181"/>
          </a:xfrm>
          <a:prstGeom prst="rect">
            <a:avLst/>
          </a:prstGeom>
        </p:spPr>
      </p:pic>
      <p:sp>
        <p:nvSpPr>
          <p:cNvPr id="11" name="Text 5"/>
          <p:cNvSpPr/>
          <p:nvPr/>
        </p:nvSpPr>
        <p:spPr>
          <a:xfrm>
            <a:off x="7292816" y="5024080"/>
            <a:ext cx="2371130" cy="296466"/>
          </a:xfrm>
          <a:prstGeom prst="rect">
            <a:avLst/>
          </a:prstGeom>
          <a:noFill/>
          <a:ln/>
        </p:spPr>
        <p:txBody>
          <a:bodyPr wrap="none" lIns="0" tIns="0" rIns="0" bIns="0" rtlCol="0" anchor="t"/>
          <a:lstStyle/>
          <a:p>
            <a:pPr marL="0" indent="0" algn="l">
              <a:lnSpc>
                <a:spcPts val="2300"/>
              </a:lnSpc>
              <a:buNone/>
            </a:pPr>
            <a:r>
              <a:rPr lang="en-US" sz="1850" dirty="0">
                <a:solidFill>
                  <a:srgbClr val="383838"/>
                </a:solidFill>
                <a:latin typeface="PT Serif" pitchFamily="34" charset="0"/>
                <a:ea typeface="PT Serif" pitchFamily="34" charset="-122"/>
                <a:cs typeface="PT Serif" pitchFamily="34" charset="-120"/>
              </a:rPr>
              <a:t>Texnologik yechimlar</a:t>
            </a:r>
            <a:endParaRPr lang="en-US" sz="1850" dirty="0"/>
          </a:p>
        </p:txBody>
      </p:sp>
      <p:sp>
        <p:nvSpPr>
          <p:cNvPr id="12" name="Text 6"/>
          <p:cNvSpPr/>
          <p:nvPr/>
        </p:nvSpPr>
        <p:spPr>
          <a:xfrm>
            <a:off x="7292816" y="5428893"/>
            <a:ext cx="6705362" cy="577929"/>
          </a:xfrm>
          <a:prstGeom prst="rect">
            <a:avLst/>
          </a:prstGeom>
          <a:noFill/>
          <a:ln/>
        </p:spPr>
        <p:txBody>
          <a:bodyPr wrap="square" lIns="0" tIns="0" rIns="0" bIns="0" rtlCol="0" anchor="t"/>
          <a:lstStyle/>
          <a:p>
            <a:pPr marL="0" indent="0" algn="l">
              <a:lnSpc>
                <a:spcPts val="2250"/>
              </a:lnSpc>
              <a:buNone/>
            </a:pPr>
            <a:r>
              <a:rPr lang="en-US" sz="1400" dirty="0">
                <a:solidFill>
                  <a:srgbClr val="383838"/>
                </a:solidFill>
                <a:latin typeface="DM Sans" pitchFamily="34" charset="0"/>
                <a:ea typeface="DM Sans" pitchFamily="34" charset="-122"/>
                <a:cs typeface="DM Sans" pitchFamily="34" charset="-120"/>
              </a:rPr>
              <a:t>Raqamli texnologiyalardan foydalanib, shaffoflikni oshirish va nazoratni kuchaytirish</a:t>
            </a:r>
            <a:endParaRPr lang="en-US" sz="1400" dirty="0"/>
          </a:p>
        </p:txBody>
      </p:sp>
      <p:pic>
        <p:nvPicPr>
          <p:cNvPr id="13" name="Image 4" descr="preencoded.png"/>
          <p:cNvPicPr>
            <a:picLocks noChangeAspect="1"/>
          </p:cNvPicPr>
          <p:nvPr/>
        </p:nvPicPr>
        <p:blipFill>
          <a:blip r:embed="rId6"/>
          <a:stretch>
            <a:fillRect/>
          </a:stretch>
        </p:blipFill>
        <p:spPr>
          <a:xfrm>
            <a:off x="6118622" y="6288643"/>
            <a:ext cx="903208" cy="1445181"/>
          </a:xfrm>
          <a:prstGeom prst="rect">
            <a:avLst/>
          </a:prstGeom>
        </p:spPr>
      </p:pic>
      <p:sp>
        <p:nvSpPr>
          <p:cNvPr id="14" name="Text 7"/>
          <p:cNvSpPr/>
          <p:nvPr/>
        </p:nvSpPr>
        <p:spPr>
          <a:xfrm>
            <a:off x="7292816" y="6469261"/>
            <a:ext cx="2371130" cy="296466"/>
          </a:xfrm>
          <a:prstGeom prst="rect">
            <a:avLst/>
          </a:prstGeom>
          <a:noFill/>
          <a:ln/>
        </p:spPr>
        <p:txBody>
          <a:bodyPr wrap="none" lIns="0" tIns="0" rIns="0" bIns="0" rtlCol="0" anchor="t"/>
          <a:lstStyle/>
          <a:p>
            <a:pPr marL="0" indent="0" algn="l">
              <a:lnSpc>
                <a:spcPts val="2300"/>
              </a:lnSpc>
              <a:buNone/>
            </a:pPr>
            <a:r>
              <a:rPr lang="en-US" sz="1850" dirty="0">
                <a:solidFill>
                  <a:srgbClr val="383838"/>
                </a:solidFill>
                <a:latin typeface="PT Serif" pitchFamily="34" charset="0"/>
                <a:ea typeface="PT Serif" pitchFamily="34" charset="-122"/>
                <a:cs typeface="PT Serif" pitchFamily="34" charset="-120"/>
              </a:rPr>
              <a:t>Xalqaro hamkorlik</a:t>
            </a:r>
            <a:endParaRPr lang="en-US" sz="1850" dirty="0"/>
          </a:p>
        </p:txBody>
      </p:sp>
      <p:sp>
        <p:nvSpPr>
          <p:cNvPr id="15" name="Text 8"/>
          <p:cNvSpPr/>
          <p:nvPr/>
        </p:nvSpPr>
        <p:spPr>
          <a:xfrm>
            <a:off x="7292816" y="6874073"/>
            <a:ext cx="6705362" cy="288965"/>
          </a:xfrm>
          <a:prstGeom prst="rect">
            <a:avLst/>
          </a:prstGeom>
          <a:noFill/>
          <a:ln/>
        </p:spPr>
        <p:txBody>
          <a:bodyPr wrap="none" lIns="0" tIns="0" rIns="0" bIns="0" rtlCol="0" anchor="t"/>
          <a:lstStyle/>
          <a:p>
            <a:pPr marL="0" indent="0" algn="l">
              <a:lnSpc>
                <a:spcPts val="2250"/>
              </a:lnSpc>
              <a:buNone/>
            </a:pPr>
            <a:r>
              <a:rPr lang="en-US" sz="1400" dirty="0">
                <a:solidFill>
                  <a:srgbClr val="383838"/>
                </a:solidFill>
                <a:latin typeface="DM Sans" pitchFamily="34" charset="0"/>
                <a:ea typeface="DM Sans" pitchFamily="34" charset="-122"/>
                <a:cs typeface="DM Sans" pitchFamily="34" charset="-120"/>
              </a:rPr>
              <a:t>Boshqa mamlakatlar va xalqaro tashkilotlar bilan tajriba almashish</a:t>
            </a:r>
            <a:endParaRPr lang="en-US" sz="1400" dirty="0"/>
          </a:p>
        </p:txBody>
      </p:sp>
      <p:pic>
        <p:nvPicPr>
          <p:cNvPr id="17" name="Image 0" descr="preencoded.png">
            <a:extLst>
              <a:ext uri="{FF2B5EF4-FFF2-40B4-BE49-F238E27FC236}">
                <a16:creationId xmlns:a16="http://schemas.microsoft.com/office/drawing/2014/main" id="{86B5ACC2-B4E4-5A7A-8AE3-8E8D70B0B074}"/>
              </a:ext>
            </a:extLst>
          </p:cNvPr>
          <p:cNvPicPr>
            <a:picLocks noChangeAspect="1"/>
          </p:cNvPicPr>
          <p:nvPr/>
        </p:nvPicPr>
        <p:blipFill>
          <a:blip r:embed="rId7"/>
          <a:stretch>
            <a:fillRect/>
          </a:stretch>
        </p:blipFill>
        <p:spPr>
          <a:xfrm>
            <a:off x="0" y="0"/>
            <a:ext cx="5486400" cy="82296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3" name="Text 0"/>
          <p:cNvSpPr/>
          <p:nvPr/>
        </p:nvSpPr>
        <p:spPr>
          <a:xfrm>
            <a:off x="6280190" y="876776"/>
            <a:ext cx="5954197" cy="744260"/>
          </a:xfrm>
          <a:prstGeom prst="rect">
            <a:avLst/>
          </a:prstGeom>
          <a:noFill/>
          <a:ln/>
        </p:spPr>
        <p:txBody>
          <a:bodyPr wrap="none" lIns="0" tIns="0" rIns="0" bIns="0" rtlCol="0" anchor="t"/>
          <a:lstStyle/>
          <a:p>
            <a:pPr marL="0" indent="0">
              <a:lnSpc>
                <a:spcPts val="5850"/>
              </a:lnSpc>
              <a:buNone/>
            </a:pPr>
            <a:r>
              <a:rPr lang="en-US" sz="4650" dirty="0">
                <a:solidFill>
                  <a:srgbClr val="020202"/>
                </a:solidFill>
                <a:latin typeface="PT Serif" pitchFamily="34" charset="0"/>
                <a:ea typeface="PT Serif" pitchFamily="34" charset="-122"/>
                <a:cs typeface="PT Serif" pitchFamily="34" charset="-120"/>
              </a:rPr>
              <a:t>Shaffoflikni oshirish</a:t>
            </a:r>
            <a:endParaRPr lang="en-US" sz="4650" dirty="0"/>
          </a:p>
        </p:txBody>
      </p:sp>
      <p:sp>
        <p:nvSpPr>
          <p:cNvPr id="4" name="Shape 1"/>
          <p:cNvSpPr/>
          <p:nvPr/>
        </p:nvSpPr>
        <p:spPr>
          <a:xfrm>
            <a:off x="6280190" y="2216348"/>
            <a:ext cx="510302" cy="510302"/>
          </a:xfrm>
          <a:prstGeom prst="roundRect">
            <a:avLst>
              <a:gd name="adj" fmla="val 6667"/>
            </a:avLst>
          </a:prstGeom>
          <a:solidFill>
            <a:srgbClr val="F2EEEE"/>
          </a:solidFill>
          <a:ln/>
        </p:spPr>
      </p:sp>
      <p:sp>
        <p:nvSpPr>
          <p:cNvPr id="5" name="Text 2"/>
          <p:cNvSpPr/>
          <p:nvPr/>
        </p:nvSpPr>
        <p:spPr>
          <a:xfrm>
            <a:off x="6440091" y="2292787"/>
            <a:ext cx="190381" cy="357307"/>
          </a:xfrm>
          <a:prstGeom prst="rect">
            <a:avLst/>
          </a:prstGeom>
          <a:noFill/>
          <a:ln/>
        </p:spPr>
        <p:txBody>
          <a:bodyPr wrap="none" lIns="0" tIns="0" rIns="0" bIns="0" rtlCol="0" anchor="t"/>
          <a:lstStyle/>
          <a:p>
            <a:pPr marL="0" indent="0" algn="ctr">
              <a:lnSpc>
                <a:spcPts val="2800"/>
              </a:lnSpc>
              <a:buNone/>
            </a:pPr>
            <a:r>
              <a:rPr lang="en-US" sz="2800" dirty="0">
                <a:solidFill>
                  <a:srgbClr val="383838"/>
                </a:solidFill>
                <a:latin typeface="PT Serif" pitchFamily="34" charset="0"/>
                <a:ea typeface="PT Serif" pitchFamily="34" charset="-122"/>
                <a:cs typeface="PT Serif" pitchFamily="34" charset="-120"/>
              </a:rPr>
              <a:t>1</a:t>
            </a:r>
            <a:endParaRPr lang="en-US" sz="2800" dirty="0"/>
          </a:p>
        </p:txBody>
      </p:sp>
      <p:sp>
        <p:nvSpPr>
          <p:cNvPr id="6" name="Text 3"/>
          <p:cNvSpPr/>
          <p:nvPr/>
        </p:nvSpPr>
        <p:spPr>
          <a:xfrm>
            <a:off x="7017306" y="2216348"/>
            <a:ext cx="2927747" cy="744141"/>
          </a:xfrm>
          <a:prstGeom prst="rect">
            <a:avLst/>
          </a:prstGeom>
          <a:noFill/>
          <a:ln/>
        </p:spPr>
        <p:txBody>
          <a:bodyPr wrap="square" lIns="0" tIns="0" rIns="0" bIns="0" rtlCol="0" anchor="t"/>
          <a:lstStyle/>
          <a:p>
            <a:pPr marL="0" indent="0">
              <a:lnSpc>
                <a:spcPts val="2900"/>
              </a:lnSpc>
              <a:buNone/>
            </a:pPr>
            <a:r>
              <a:rPr lang="en-US" sz="2300" dirty="0">
                <a:solidFill>
                  <a:srgbClr val="383838"/>
                </a:solidFill>
                <a:latin typeface="PT Serif" pitchFamily="34" charset="0"/>
                <a:ea typeface="PT Serif" pitchFamily="34" charset="-122"/>
                <a:cs typeface="PT Serif" pitchFamily="34" charset="-120"/>
              </a:rPr>
              <a:t>Ochiq ma'lumotlar portallari</a:t>
            </a:r>
            <a:endParaRPr lang="en-US" sz="2300" dirty="0"/>
          </a:p>
        </p:txBody>
      </p:sp>
      <p:sp>
        <p:nvSpPr>
          <p:cNvPr id="7" name="Text 4"/>
          <p:cNvSpPr/>
          <p:nvPr/>
        </p:nvSpPr>
        <p:spPr>
          <a:xfrm>
            <a:off x="7017306" y="3096578"/>
            <a:ext cx="2927747" cy="1814513"/>
          </a:xfrm>
          <a:prstGeom prst="rect">
            <a:avLst/>
          </a:prstGeom>
          <a:noFill/>
          <a:ln/>
        </p:spPr>
        <p:txBody>
          <a:bodyPr wrap="square" lIns="0" tIns="0" rIns="0" bIns="0" rtlCol="0" anchor="t"/>
          <a:lstStyle/>
          <a:p>
            <a:pPr marL="0" indent="0">
              <a:lnSpc>
                <a:spcPts val="2850"/>
              </a:lnSpc>
              <a:buNone/>
            </a:pPr>
            <a:r>
              <a:rPr lang="en-US" sz="1750" dirty="0">
                <a:solidFill>
                  <a:srgbClr val="383838"/>
                </a:solidFill>
                <a:latin typeface="DM Sans" pitchFamily="34" charset="0"/>
                <a:ea typeface="DM Sans" pitchFamily="34" charset="-122"/>
                <a:cs typeface="DM Sans" pitchFamily="34" charset="-120"/>
              </a:rPr>
              <a:t>Davlat organlari faoliyati haqidagi ma'lumotlarni oshkora etish uchun maxsus veb-saytlar yaratish</a:t>
            </a:r>
            <a:endParaRPr lang="en-US" sz="1750" dirty="0"/>
          </a:p>
        </p:txBody>
      </p:sp>
      <p:sp>
        <p:nvSpPr>
          <p:cNvPr id="8" name="Shape 5"/>
          <p:cNvSpPr/>
          <p:nvPr/>
        </p:nvSpPr>
        <p:spPr>
          <a:xfrm>
            <a:off x="10171867" y="2216348"/>
            <a:ext cx="510302" cy="510302"/>
          </a:xfrm>
          <a:prstGeom prst="roundRect">
            <a:avLst>
              <a:gd name="adj" fmla="val 6667"/>
            </a:avLst>
          </a:prstGeom>
          <a:solidFill>
            <a:srgbClr val="F2EEEE"/>
          </a:solidFill>
          <a:ln/>
        </p:spPr>
      </p:sp>
      <p:sp>
        <p:nvSpPr>
          <p:cNvPr id="9" name="Text 6"/>
          <p:cNvSpPr/>
          <p:nvPr/>
        </p:nvSpPr>
        <p:spPr>
          <a:xfrm>
            <a:off x="10331768" y="2292787"/>
            <a:ext cx="190381" cy="357307"/>
          </a:xfrm>
          <a:prstGeom prst="rect">
            <a:avLst/>
          </a:prstGeom>
          <a:noFill/>
          <a:ln/>
        </p:spPr>
        <p:txBody>
          <a:bodyPr wrap="none" lIns="0" tIns="0" rIns="0" bIns="0" rtlCol="0" anchor="t"/>
          <a:lstStyle/>
          <a:p>
            <a:pPr marL="0" indent="0" algn="ctr">
              <a:lnSpc>
                <a:spcPts val="2800"/>
              </a:lnSpc>
              <a:buNone/>
            </a:pPr>
            <a:r>
              <a:rPr lang="en-US" sz="2800" dirty="0">
                <a:solidFill>
                  <a:srgbClr val="383838"/>
                </a:solidFill>
                <a:latin typeface="PT Serif" pitchFamily="34" charset="0"/>
                <a:ea typeface="PT Serif" pitchFamily="34" charset="-122"/>
                <a:cs typeface="PT Serif" pitchFamily="34" charset="-120"/>
              </a:rPr>
              <a:t>2</a:t>
            </a:r>
            <a:endParaRPr lang="en-US" sz="2800" dirty="0"/>
          </a:p>
        </p:txBody>
      </p:sp>
      <p:sp>
        <p:nvSpPr>
          <p:cNvPr id="10" name="Text 7"/>
          <p:cNvSpPr/>
          <p:nvPr/>
        </p:nvSpPr>
        <p:spPr>
          <a:xfrm>
            <a:off x="10908983" y="2216348"/>
            <a:ext cx="2927747" cy="372070"/>
          </a:xfrm>
          <a:prstGeom prst="rect">
            <a:avLst/>
          </a:prstGeom>
          <a:noFill/>
          <a:ln/>
        </p:spPr>
        <p:txBody>
          <a:bodyPr wrap="none" lIns="0" tIns="0" rIns="0" bIns="0" rtlCol="0" anchor="t"/>
          <a:lstStyle/>
          <a:p>
            <a:pPr marL="0" indent="0">
              <a:lnSpc>
                <a:spcPts val="2900"/>
              </a:lnSpc>
              <a:buNone/>
            </a:pPr>
            <a:r>
              <a:rPr lang="en-US" sz="2300" dirty="0">
                <a:solidFill>
                  <a:srgbClr val="383838"/>
                </a:solidFill>
                <a:latin typeface="PT Serif" pitchFamily="34" charset="0"/>
                <a:ea typeface="PT Serif" pitchFamily="34" charset="-122"/>
                <a:cs typeface="PT Serif" pitchFamily="34" charset="-120"/>
              </a:rPr>
              <a:t>E-hukumat xizmatlari</a:t>
            </a:r>
            <a:endParaRPr lang="en-US" sz="2300" dirty="0"/>
          </a:p>
        </p:txBody>
      </p:sp>
      <p:sp>
        <p:nvSpPr>
          <p:cNvPr id="11" name="Text 8"/>
          <p:cNvSpPr/>
          <p:nvPr/>
        </p:nvSpPr>
        <p:spPr>
          <a:xfrm>
            <a:off x="10908983" y="2724507"/>
            <a:ext cx="2927747" cy="1814513"/>
          </a:xfrm>
          <a:prstGeom prst="rect">
            <a:avLst/>
          </a:prstGeom>
          <a:noFill/>
          <a:ln/>
        </p:spPr>
        <p:txBody>
          <a:bodyPr wrap="square" lIns="0" tIns="0" rIns="0" bIns="0" rtlCol="0" anchor="t"/>
          <a:lstStyle/>
          <a:p>
            <a:pPr marL="0" indent="0">
              <a:lnSpc>
                <a:spcPts val="2850"/>
              </a:lnSpc>
              <a:buNone/>
            </a:pPr>
            <a:r>
              <a:rPr lang="en-US" sz="1750" dirty="0">
                <a:solidFill>
                  <a:srgbClr val="383838"/>
                </a:solidFill>
                <a:latin typeface="DM Sans" pitchFamily="34" charset="0"/>
                <a:ea typeface="DM Sans" pitchFamily="34" charset="-122"/>
                <a:cs typeface="DM Sans" pitchFamily="34" charset="-120"/>
              </a:rPr>
              <a:t>Davlat xizmatlarini onlayn tarzda ko'rsatish orqali shaffoflikni ta'minlash va korrupsiya xavfini kamaytirish</a:t>
            </a:r>
            <a:endParaRPr lang="en-US" sz="1750" dirty="0"/>
          </a:p>
        </p:txBody>
      </p:sp>
      <p:sp>
        <p:nvSpPr>
          <p:cNvPr id="12" name="Shape 9"/>
          <p:cNvSpPr/>
          <p:nvPr/>
        </p:nvSpPr>
        <p:spPr>
          <a:xfrm>
            <a:off x="6280190" y="5393055"/>
            <a:ext cx="510302" cy="510302"/>
          </a:xfrm>
          <a:prstGeom prst="roundRect">
            <a:avLst>
              <a:gd name="adj" fmla="val 6667"/>
            </a:avLst>
          </a:prstGeom>
          <a:solidFill>
            <a:srgbClr val="F2EEEE"/>
          </a:solidFill>
          <a:ln/>
        </p:spPr>
      </p:sp>
      <p:sp>
        <p:nvSpPr>
          <p:cNvPr id="13" name="Text 10"/>
          <p:cNvSpPr/>
          <p:nvPr/>
        </p:nvSpPr>
        <p:spPr>
          <a:xfrm>
            <a:off x="6440091" y="5469493"/>
            <a:ext cx="190381" cy="357307"/>
          </a:xfrm>
          <a:prstGeom prst="rect">
            <a:avLst/>
          </a:prstGeom>
          <a:noFill/>
          <a:ln/>
        </p:spPr>
        <p:txBody>
          <a:bodyPr wrap="none" lIns="0" tIns="0" rIns="0" bIns="0" rtlCol="0" anchor="t"/>
          <a:lstStyle/>
          <a:p>
            <a:pPr marL="0" indent="0" algn="ctr">
              <a:lnSpc>
                <a:spcPts val="2800"/>
              </a:lnSpc>
              <a:buNone/>
            </a:pPr>
            <a:r>
              <a:rPr lang="en-US" sz="2800" dirty="0">
                <a:solidFill>
                  <a:srgbClr val="383838"/>
                </a:solidFill>
                <a:latin typeface="PT Serif" pitchFamily="34" charset="0"/>
                <a:ea typeface="PT Serif" pitchFamily="34" charset="-122"/>
                <a:cs typeface="PT Serif" pitchFamily="34" charset="-120"/>
              </a:rPr>
              <a:t>3</a:t>
            </a:r>
            <a:endParaRPr lang="en-US" sz="2800" dirty="0"/>
          </a:p>
        </p:txBody>
      </p:sp>
      <p:sp>
        <p:nvSpPr>
          <p:cNvPr id="14" name="Text 11"/>
          <p:cNvSpPr/>
          <p:nvPr/>
        </p:nvSpPr>
        <p:spPr>
          <a:xfrm>
            <a:off x="7017306" y="5393055"/>
            <a:ext cx="2927747" cy="372070"/>
          </a:xfrm>
          <a:prstGeom prst="rect">
            <a:avLst/>
          </a:prstGeom>
          <a:noFill/>
          <a:ln/>
        </p:spPr>
        <p:txBody>
          <a:bodyPr wrap="none" lIns="0" tIns="0" rIns="0" bIns="0" rtlCol="0" anchor="t"/>
          <a:lstStyle/>
          <a:p>
            <a:pPr marL="0" indent="0">
              <a:lnSpc>
                <a:spcPts val="2900"/>
              </a:lnSpc>
              <a:buNone/>
            </a:pPr>
            <a:r>
              <a:rPr lang="en-US" sz="2300" dirty="0">
                <a:solidFill>
                  <a:srgbClr val="383838"/>
                </a:solidFill>
                <a:latin typeface="PT Serif" pitchFamily="34" charset="0"/>
                <a:ea typeface="PT Serif" pitchFamily="34" charset="-122"/>
                <a:cs typeface="PT Serif" pitchFamily="34" charset="-120"/>
              </a:rPr>
              <a:t>Ommaviy hisobotlar</a:t>
            </a:r>
            <a:endParaRPr lang="en-US" sz="2300" dirty="0"/>
          </a:p>
        </p:txBody>
      </p:sp>
      <p:sp>
        <p:nvSpPr>
          <p:cNvPr id="15" name="Text 12"/>
          <p:cNvSpPr/>
          <p:nvPr/>
        </p:nvSpPr>
        <p:spPr>
          <a:xfrm>
            <a:off x="7017306" y="5901214"/>
            <a:ext cx="2927747" cy="1451610"/>
          </a:xfrm>
          <a:prstGeom prst="rect">
            <a:avLst/>
          </a:prstGeom>
          <a:noFill/>
          <a:ln/>
        </p:spPr>
        <p:txBody>
          <a:bodyPr wrap="square" lIns="0" tIns="0" rIns="0" bIns="0" rtlCol="0" anchor="t"/>
          <a:lstStyle/>
          <a:p>
            <a:pPr marL="0" indent="0">
              <a:lnSpc>
                <a:spcPts val="2850"/>
              </a:lnSpc>
              <a:buNone/>
            </a:pPr>
            <a:r>
              <a:rPr lang="en-US" sz="1750" dirty="0">
                <a:solidFill>
                  <a:srgbClr val="383838"/>
                </a:solidFill>
                <a:latin typeface="DM Sans" pitchFamily="34" charset="0"/>
                <a:ea typeface="DM Sans" pitchFamily="34" charset="-122"/>
                <a:cs typeface="DM Sans" pitchFamily="34" charset="-120"/>
              </a:rPr>
              <a:t>Davlat organlari o'z faoliyati haqida muntazam ravishda jamoatchilikka hisobot berib borishi</a:t>
            </a:r>
            <a:endParaRPr lang="en-US" sz="1750" dirty="0"/>
          </a:p>
        </p:txBody>
      </p:sp>
      <p:sp>
        <p:nvSpPr>
          <p:cNvPr id="16" name="Shape 13"/>
          <p:cNvSpPr/>
          <p:nvPr/>
        </p:nvSpPr>
        <p:spPr>
          <a:xfrm>
            <a:off x="10171867" y="5393055"/>
            <a:ext cx="510302" cy="510302"/>
          </a:xfrm>
          <a:prstGeom prst="roundRect">
            <a:avLst>
              <a:gd name="adj" fmla="val 6667"/>
            </a:avLst>
          </a:prstGeom>
          <a:solidFill>
            <a:srgbClr val="F2EEEE"/>
          </a:solidFill>
          <a:ln/>
        </p:spPr>
      </p:sp>
      <p:sp>
        <p:nvSpPr>
          <p:cNvPr id="17" name="Text 14"/>
          <p:cNvSpPr/>
          <p:nvPr/>
        </p:nvSpPr>
        <p:spPr>
          <a:xfrm>
            <a:off x="10331768" y="5469493"/>
            <a:ext cx="190381" cy="357307"/>
          </a:xfrm>
          <a:prstGeom prst="rect">
            <a:avLst/>
          </a:prstGeom>
          <a:noFill/>
          <a:ln/>
        </p:spPr>
        <p:txBody>
          <a:bodyPr wrap="none" lIns="0" tIns="0" rIns="0" bIns="0" rtlCol="0" anchor="t"/>
          <a:lstStyle/>
          <a:p>
            <a:pPr marL="0" indent="0" algn="ctr">
              <a:lnSpc>
                <a:spcPts val="2800"/>
              </a:lnSpc>
              <a:buNone/>
            </a:pPr>
            <a:r>
              <a:rPr lang="en-US" sz="2800" dirty="0">
                <a:solidFill>
                  <a:srgbClr val="383838"/>
                </a:solidFill>
                <a:latin typeface="PT Serif" pitchFamily="34" charset="0"/>
                <a:ea typeface="PT Serif" pitchFamily="34" charset="-122"/>
                <a:cs typeface="PT Serif" pitchFamily="34" charset="-120"/>
              </a:rPr>
              <a:t>4</a:t>
            </a:r>
            <a:endParaRPr lang="en-US" sz="2800" dirty="0"/>
          </a:p>
        </p:txBody>
      </p:sp>
      <p:sp>
        <p:nvSpPr>
          <p:cNvPr id="18" name="Text 15"/>
          <p:cNvSpPr/>
          <p:nvPr/>
        </p:nvSpPr>
        <p:spPr>
          <a:xfrm>
            <a:off x="10908983" y="5393055"/>
            <a:ext cx="2927747" cy="372070"/>
          </a:xfrm>
          <a:prstGeom prst="rect">
            <a:avLst/>
          </a:prstGeom>
          <a:noFill/>
          <a:ln/>
        </p:spPr>
        <p:txBody>
          <a:bodyPr wrap="none" lIns="0" tIns="0" rIns="0" bIns="0" rtlCol="0" anchor="t"/>
          <a:lstStyle/>
          <a:p>
            <a:pPr marL="0" indent="0">
              <a:lnSpc>
                <a:spcPts val="2900"/>
              </a:lnSpc>
              <a:buNone/>
            </a:pPr>
            <a:r>
              <a:rPr lang="en-US" sz="2300" dirty="0">
                <a:solidFill>
                  <a:srgbClr val="383838"/>
                </a:solidFill>
                <a:latin typeface="PT Serif" pitchFamily="34" charset="0"/>
                <a:ea typeface="PT Serif" pitchFamily="34" charset="-122"/>
                <a:cs typeface="PT Serif" pitchFamily="34" charset="-120"/>
              </a:rPr>
              <a:t>Jamoatchilik nazorati</a:t>
            </a:r>
            <a:endParaRPr lang="en-US" sz="2300" dirty="0"/>
          </a:p>
        </p:txBody>
      </p:sp>
      <p:sp>
        <p:nvSpPr>
          <p:cNvPr id="19" name="Text 16"/>
          <p:cNvSpPr/>
          <p:nvPr/>
        </p:nvSpPr>
        <p:spPr>
          <a:xfrm>
            <a:off x="10908983" y="5901214"/>
            <a:ext cx="2927747" cy="1451610"/>
          </a:xfrm>
          <a:prstGeom prst="rect">
            <a:avLst/>
          </a:prstGeom>
          <a:noFill/>
          <a:ln/>
        </p:spPr>
        <p:txBody>
          <a:bodyPr wrap="square" lIns="0" tIns="0" rIns="0" bIns="0" rtlCol="0" anchor="t"/>
          <a:lstStyle/>
          <a:p>
            <a:pPr marL="0" indent="0">
              <a:lnSpc>
                <a:spcPts val="2850"/>
              </a:lnSpc>
              <a:buNone/>
            </a:pPr>
            <a:r>
              <a:rPr lang="en-US" sz="1750" dirty="0">
                <a:solidFill>
                  <a:srgbClr val="383838"/>
                </a:solidFill>
                <a:latin typeface="DM Sans" pitchFamily="34" charset="0"/>
                <a:ea typeface="DM Sans" pitchFamily="34" charset="-122"/>
                <a:cs typeface="DM Sans" pitchFamily="34" charset="-120"/>
              </a:rPr>
              <a:t>Fuqarolik jamiyati institutlariga davlat organlari faoliyatini kuzatish imkoniyatini berish</a:t>
            </a:r>
            <a:endParaRPr lang="en-US" sz="1750" dirty="0"/>
          </a:p>
        </p:txBody>
      </p:sp>
      <p:pic>
        <p:nvPicPr>
          <p:cNvPr id="20" name="Image 0" descr="preencoded.png">
            <a:extLst>
              <a:ext uri="{FF2B5EF4-FFF2-40B4-BE49-F238E27FC236}">
                <a16:creationId xmlns:a16="http://schemas.microsoft.com/office/drawing/2014/main" id="{2159688E-50AC-73E9-1844-70E78F27F3BF}"/>
              </a:ext>
            </a:extLst>
          </p:cNvPr>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32685"/>
          </a:xfrm>
          <a:prstGeom prst="rect">
            <a:avLst/>
          </a:prstGeom>
        </p:spPr>
      </p:pic>
      <p:sp>
        <p:nvSpPr>
          <p:cNvPr id="3" name="Text 0"/>
          <p:cNvSpPr/>
          <p:nvPr/>
        </p:nvSpPr>
        <p:spPr>
          <a:xfrm>
            <a:off x="681157" y="2967871"/>
            <a:ext cx="11062930" cy="638532"/>
          </a:xfrm>
          <a:prstGeom prst="rect">
            <a:avLst/>
          </a:prstGeom>
          <a:noFill/>
          <a:ln/>
        </p:spPr>
        <p:txBody>
          <a:bodyPr wrap="none" lIns="0" tIns="0" rIns="0" bIns="0" rtlCol="0" anchor="t"/>
          <a:lstStyle/>
          <a:p>
            <a:pPr marL="0" indent="0">
              <a:lnSpc>
                <a:spcPts val="5000"/>
              </a:lnSpc>
              <a:buNone/>
            </a:pPr>
            <a:r>
              <a:rPr lang="en-US" sz="4000" dirty="0">
                <a:solidFill>
                  <a:srgbClr val="020202"/>
                </a:solidFill>
                <a:latin typeface="PT Serif" pitchFamily="34" charset="0"/>
                <a:ea typeface="PT Serif" pitchFamily="34" charset="-122"/>
                <a:cs typeface="PT Serif" pitchFamily="34" charset="-120"/>
              </a:rPr>
              <a:t>Korrupsiyaga qarshi kurashishga oid qonunchilik</a:t>
            </a:r>
            <a:endParaRPr lang="en-US" sz="4000" dirty="0"/>
          </a:p>
        </p:txBody>
      </p:sp>
      <p:sp>
        <p:nvSpPr>
          <p:cNvPr id="4" name="Shape 1"/>
          <p:cNvSpPr/>
          <p:nvPr/>
        </p:nvSpPr>
        <p:spPr>
          <a:xfrm>
            <a:off x="961549" y="3898225"/>
            <a:ext cx="22860" cy="3798451"/>
          </a:xfrm>
          <a:prstGeom prst="roundRect">
            <a:avLst>
              <a:gd name="adj" fmla="val 127702"/>
            </a:avLst>
          </a:prstGeom>
          <a:solidFill>
            <a:srgbClr val="D8D4D4"/>
          </a:solidFill>
          <a:ln/>
        </p:spPr>
      </p:sp>
      <p:sp>
        <p:nvSpPr>
          <p:cNvPr id="5" name="Shape 2"/>
          <p:cNvSpPr/>
          <p:nvPr/>
        </p:nvSpPr>
        <p:spPr>
          <a:xfrm>
            <a:off x="1169015" y="4324469"/>
            <a:ext cx="681157" cy="22860"/>
          </a:xfrm>
          <a:prstGeom prst="roundRect">
            <a:avLst>
              <a:gd name="adj" fmla="val 127702"/>
            </a:avLst>
          </a:prstGeom>
          <a:solidFill>
            <a:srgbClr val="D8D4D4"/>
          </a:solidFill>
          <a:ln/>
        </p:spPr>
      </p:sp>
      <p:sp>
        <p:nvSpPr>
          <p:cNvPr id="6" name="Shape 3"/>
          <p:cNvSpPr/>
          <p:nvPr/>
        </p:nvSpPr>
        <p:spPr>
          <a:xfrm>
            <a:off x="754082" y="4117062"/>
            <a:ext cx="437793" cy="437793"/>
          </a:xfrm>
          <a:prstGeom prst="roundRect">
            <a:avLst>
              <a:gd name="adj" fmla="val 6668"/>
            </a:avLst>
          </a:prstGeom>
          <a:solidFill>
            <a:srgbClr val="F2EEEE"/>
          </a:solidFill>
          <a:ln/>
        </p:spPr>
      </p:sp>
      <p:sp>
        <p:nvSpPr>
          <p:cNvPr id="7" name="Text 4"/>
          <p:cNvSpPr/>
          <p:nvPr/>
        </p:nvSpPr>
        <p:spPr>
          <a:xfrm>
            <a:off x="891242" y="4182666"/>
            <a:ext cx="163354" cy="306467"/>
          </a:xfrm>
          <a:prstGeom prst="rect">
            <a:avLst/>
          </a:prstGeom>
          <a:noFill/>
          <a:ln/>
        </p:spPr>
        <p:txBody>
          <a:bodyPr wrap="none" lIns="0" tIns="0" rIns="0" bIns="0" rtlCol="0" anchor="t"/>
          <a:lstStyle/>
          <a:p>
            <a:pPr marL="0" indent="0" algn="ctr">
              <a:lnSpc>
                <a:spcPts val="2400"/>
              </a:lnSpc>
              <a:buNone/>
            </a:pPr>
            <a:r>
              <a:rPr lang="en-US" sz="2400" dirty="0">
                <a:solidFill>
                  <a:srgbClr val="383838"/>
                </a:solidFill>
                <a:latin typeface="PT Serif" pitchFamily="34" charset="0"/>
                <a:ea typeface="PT Serif" pitchFamily="34" charset="-122"/>
                <a:cs typeface="PT Serif" pitchFamily="34" charset="-120"/>
              </a:rPr>
              <a:t>1</a:t>
            </a:r>
            <a:endParaRPr lang="en-US" sz="2400" dirty="0"/>
          </a:p>
        </p:txBody>
      </p:sp>
      <p:sp>
        <p:nvSpPr>
          <p:cNvPr id="8" name="Text 5"/>
          <p:cNvSpPr/>
          <p:nvPr/>
        </p:nvSpPr>
        <p:spPr>
          <a:xfrm>
            <a:off x="2043351" y="4092773"/>
            <a:ext cx="9276040" cy="319207"/>
          </a:xfrm>
          <a:prstGeom prst="rect">
            <a:avLst/>
          </a:prstGeom>
          <a:noFill/>
          <a:ln/>
        </p:spPr>
        <p:txBody>
          <a:bodyPr wrap="none" lIns="0" tIns="0" rIns="0" bIns="0" rtlCol="0" anchor="t"/>
          <a:lstStyle/>
          <a:p>
            <a:pPr marL="0" indent="0" algn="l">
              <a:lnSpc>
                <a:spcPts val="2500"/>
              </a:lnSpc>
              <a:buNone/>
            </a:pPr>
            <a:r>
              <a:rPr lang="en-US" sz="2000" dirty="0">
                <a:solidFill>
                  <a:srgbClr val="383838"/>
                </a:solidFill>
                <a:latin typeface="PT Serif" pitchFamily="34" charset="0"/>
                <a:ea typeface="PT Serif" pitchFamily="34" charset="-122"/>
                <a:cs typeface="PT Serif" pitchFamily="34" charset="-120"/>
              </a:rPr>
              <a:t>O'zbekiston Respublikasining "Korrupsiyaga qarshi kurashish to'g'risida"gi Qonuni</a:t>
            </a:r>
            <a:endParaRPr lang="en-US" sz="2000" dirty="0"/>
          </a:p>
        </p:txBody>
      </p:sp>
      <p:sp>
        <p:nvSpPr>
          <p:cNvPr id="9" name="Text 6"/>
          <p:cNvSpPr/>
          <p:nvPr/>
        </p:nvSpPr>
        <p:spPr>
          <a:xfrm>
            <a:off x="2043351" y="4528661"/>
            <a:ext cx="11905893" cy="311468"/>
          </a:xfrm>
          <a:prstGeom prst="rect">
            <a:avLst/>
          </a:prstGeom>
          <a:noFill/>
          <a:ln/>
        </p:spPr>
        <p:txBody>
          <a:bodyPr wrap="none" lIns="0" tIns="0" rIns="0" bIns="0" rtlCol="0" anchor="t"/>
          <a:lstStyle/>
          <a:p>
            <a:pPr marL="0" indent="0" algn="l">
              <a:lnSpc>
                <a:spcPts val="2450"/>
              </a:lnSpc>
              <a:buNone/>
            </a:pPr>
            <a:r>
              <a:rPr lang="en-US" sz="1500" dirty="0">
                <a:solidFill>
                  <a:srgbClr val="383838"/>
                </a:solidFill>
                <a:latin typeface="DM Sans" pitchFamily="34" charset="0"/>
                <a:ea typeface="DM Sans" pitchFamily="34" charset="-122"/>
                <a:cs typeface="DM Sans" pitchFamily="34" charset="-120"/>
              </a:rPr>
              <a:t>2017 yilda qabul qilingan ushbu qonun korrupsiyaga qarshi kurashishning asosiy tamoyillari va mexanizmlarini belgilab berdi</a:t>
            </a:r>
            <a:endParaRPr lang="en-US" sz="1500" dirty="0"/>
          </a:p>
        </p:txBody>
      </p:sp>
      <p:sp>
        <p:nvSpPr>
          <p:cNvPr id="10" name="Shape 7"/>
          <p:cNvSpPr/>
          <p:nvPr/>
        </p:nvSpPr>
        <p:spPr>
          <a:xfrm>
            <a:off x="1169015" y="5655469"/>
            <a:ext cx="681157" cy="22860"/>
          </a:xfrm>
          <a:prstGeom prst="roundRect">
            <a:avLst>
              <a:gd name="adj" fmla="val 127702"/>
            </a:avLst>
          </a:prstGeom>
          <a:solidFill>
            <a:srgbClr val="D8D4D4"/>
          </a:solidFill>
          <a:ln/>
        </p:spPr>
      </p:sp>
      <p:sp>
        <p:nvSpPr>
          <p:cNvPr id="11" name="Shape 8"/>
          <p:cNvSpPr/>
          <p:nvPr/>
        </p:nvSpPr>
        <p:spPr>
          <a:xfrm>
            <a:off x="754082" y="5448062"/>
            <a:ext cx="437793" cy="437793"/>
          </a:xfrm>
          <a:prstGeom prst="roundRect">
            <a:avLst>
              <a:gd name="adj" fmla="val 6668"/>
            </a:avLst>
          </a:prstGeom>
          <a:solidFill>
            <a:srgbClr val="F2EEEE"/>
          </a:solidFill>
          <a:ln/>
        </p:spPr>
      </p:sp>
      <p:sp>
        <p:nvSpPr>
          <p:cNvPr id="12" name="Text 9"/>
          <p:cNvSpPr/>
          <p:nvPr/>
        </p:nvSpPr>
        <p:spPr>
          <a:xfrm>
            <a:off x="891242" y="5513665"/>
            <a:ext cx="163354" cy="306467"/>
          </a:xfrm>
          <a:prstGeom prst="rect">
            <a:avLst/>
          </a:prstGeom>
          <a:noFill/>
          <a:ln/>
        </p:spPr>
        <p:txBody>
          <a:bodyPr wrap="none" lIns="0" tIns="0" rIns="0" bIns="0" rtlCol="0" anchor="t"/>
          <a:lstStyle/>
          <a:p>
            <a:pPr marL="0" indent="0" algn="ctr">
              <a:lnSpc>
                <a:spcPts val="2400"/>
              </a:lnSpc>
              <a:buNone/>
            </a:pPr>
            <a:r>
              <a:rPr lang="en-US" sz="2400" dirty="0">
                <a:solidFill>
                  <a:srgbClr val="383838"/>
                </a:solidFill>
                <a:latin typeface="PT Serif" pitchFamily="34" charset="0"/>
                <a:ea typeface="PT Serif" pitchFamily="34" charset="-122"/>
                <a:cs typeface="PT Serif" pitchFamily="34" charset="-120"/>
              </a:rPr>
              <a:t>2</a:t>
            </a:r>
            <a:endParaRPr lang="en-US" sz="2400" dirty="0"/>
          </a:p>
        </p:txBody>
      </p:sp>
      <p:sp>
        <p:nvSpPr>
          <p:cNvPr id="13" name="Text 10"/>
          <p:cNvSpPr/>
          <p:nvPr/>
        </p:nvSpPr>
        <p:spPr>
          <a:xfrm>
            <a:off x="2043351" y="5423773"/>
            <a:ext cx="4368760" cy="319207"/>
          </a:xfrm>
          <a:prstGeom prst="rect">
            <a:avLst/>
          </a:prstGeom>
          <a:noFill/>
          <a:ln/>
        </p:spPr>
        <p:txBody>
          <a:bodyPr wrap="none" lIns="0" tIns="0" rIns="0" bIns="0" rtlCol="0" anchor="t"/>
          <a:lstStyle/>
          <a:p>
            <a:pPr marL="0" indent="0" algn="l">
              <a:lnSpc>
                <a:spcPts val="2500"/>
              </a:lnSpc>
              <a:buNone/>
            </a:pPr>
            <a:r>
              <a:rPr lang="en-US" sz="2000" dirty="0">
                <a:solidFill>
                  <a:srgbClr val="383838"/>
                </a:solidFill>
                <a:latin typeface="PT Serif" pitchFamily="34" charset="0"/>
                <a:ea typeface="PT Serif" pitchFamily="34" charset="-122"/>
                <a:cs typeface="PT Serif" pitchFamily="34" charset="-120"/>
              </a:rPr>
              <a:t>Jinoyat kodeksining tegishli moddalari</a:t>
            </a:r>
            <a:endParaRPr lang="en-US" sz="2000" dirty="0"/>
          </a:p>
        </p:txBody>
      </p:sp>
      <p:sp>
        <p:nvSpPr>
          <p:cNvPr id="14" name="Text 11"/>
          <p:cNvSpPr/>
          <p:nvPr/>
        </p:nvSpPr>
        <p:spPr>
          <a:xfrm>
            <a:off x="2043351" y="5859661"/>
            <a:ext cx="11905893" cy="311468"/>
          </a:xfrm>
          <a:prstGeom prst="rect">
            <a:avLst/>
          </a:prstGeom>
          <a:noFill/>
          <a:ln/>
        </p:spPr>
        <p:txBody>
          <a:bodyPr wrap="none" lIns="0" tIns="0" rIns="0" bIns="0" rtlCol="0" anchor="t"/>
          <a:lstStyle/>
          <a:p>
            <a:pPr marL="0" indent="0" algn="l">
              <a:lnSpc>
                <a:spcPts val="2450"/>
              </a:lnSpc>
              <a:buNone/>
            </a:pPr>
            <a:r>
              <a:rPr lang="en-US" sz="1500" dirty="0">
                <a:solidFill>
                  <a:srgbClr val="383838"/>
                </a:solidFill>
                <a:latin typeface="DM Sans" pitchFamily="34" charset="0"/>
                <a:ea typeface="DM Sans" pitchFamily="34" charset="-122"/>
                <a:cs typeface="DM Sans" pitchFamily="34" charset="-120"/>
              </a:rPr>
              <a:t>Pora olish, pora berish va boshqa korrupsion jinoyatlar uchun javobgarlik belgilangan</a:t>
            </a:r>
            <a:endParaRPr lang="en-US" sz="1500" dirty="0"/>
          </a:p>
        </p:txBody>
      </p:sp>
      <p:sp>
        <p:nvSpPr>
          <p:cNvPr id="15" name="Shape 12"/>
          <p:cNvSpPr/>
          <p:nvPr/>
        </p:nvSpPr>
        <p:spPr>
          <a:xfrm>
            <a:off x="1169015" y="6986468"/>
            <a:ext cx="681157" cy="22860"/>
          </a:xfrm>
          <a:prstGeom prst="roundRect">
            <a:avLst>
              <a:gd name="adj" fmla="val 127702"/>
            </a:avLst>
          </a:prstGeom>
          <a:solidFill>
            <a:srgbClr val="D8D4D4"/>
          </a:solidFill>
          <a:ln/>
        </p:spPr>
      </p:sp>
      <p:sp>
        <p:nvSpPr>
          <p:cNvPr id="16" name="Shape 13"/>
          <p:cNvSpPr/>
          <p:nvPr/>
        </p:nvSpPr>
        <p:spPr>
          <a:xfrm>
            <a:off x="754082" y="6779062"/>
            <a:ext cx="437793" cy="437793"/>
          </a:xfrm>
          <a:prstGeom prst="roundRect">
            <a:avLst>
              <a:gd name="adj" fmla="val 6668"/>
            </a:avLst>
          </a:prstGeom>
          <a:solidFill>
            <a:srgbClr val="F2EEEE"/>
          </a:solidFill>
          <a:ln/>
        </p:spPr>
      </p:sp>
      <p:sp>
        <p:nvSpPr>
          <p:cNvPr id="17" name="Text 14"/>
          <p:cNvSpPr/>
          <p:nvPr/>
        </p:nvSpPr>
        <p:spPr>
          <a:xfrm>
            <a:off x="891242" y="6844665"/>
            <a:ext cx="163354" cy="306467"/>
          </a:xfrm>
          <a:prstGeom prst="rect">
            <a:avLst/>
          </a:prstGeom>
          <a:noFill/>
          <a:ln/>
        </p:spPr>
        <p:txBody>
          <a:bodyPr wrap="none" lIns="0" tIns="0" rIns="0" bIns="0" rtlCol="0" anchor="t"/>
          <a:lstStyle/>
          <a:p>
            <a:pPr marL="0" indent="0" algn="ctr">
              <a:lnSpc>
                <a:spcPts val="2400"/>
              </a:lnSpc>
              <a:buNone/>
            </a:pPr>
            <a:r>
              <a:rPr lang="en-US" sz="2400" dirty="0">
                <a:solidFill>
                  <a:srgbClr val="383838"/>
                </a:solidFill>
                <a:latin typeface="PT Serif" pitchFamily="34" charset="0"/>
                <a:ea typeface="PT Serif" pitchFamily="34" charset="-122"/>
                <a:cs typeface="PT Serif" pitchFamily="34" charset="-120"/>
              </a:rPr>
              <a:t>3</a:t>
            </a:r>
            <a:endParaRPr lang="en-US" sz="2400" dirty="0"/>
          </a:p>
        </p:txBody>
      </p:sp>
      <p:sp>
        <p:nvSpPr>
          <p:cNvPr id="18" name="Text 15"/>
          <p:cNvSpPr/>
          <p:nvPr/>
        </p:nvSpPr>
        <p:spPr>
          <a:xfrm>
            <a:off x="2043351" y="6754773"/>
            <a:ext cx="4594265" cy="319207"/>
          </a:xfrm>
          <a:prstGeom prst="rect">
            <a:avLst/>
          </a:prstGeom>
          <a:noFill/>
          <a:ln/>
        </p:spPr>
        <p:txBody>
          <a:bodyPr wrap="none" lIns="0" tIns="0" rIns="0" bIns="0" rtlCol="0" anchor="t"/>
          <a:lstStyle/>
          <a:p>
            <a:pPr marL="0" indent="0" algn="l">
              <a:lnSpc>
                <a:spcPts val="2500"/>
              </a:lnSpc>
              <a:buNone/>
            </a:pPr>
            <a:r>
              <a:rPr lang="en-US" sz="2000" dirty="0">
                <a:solidFill>
                  <a:srgbClr val="383838"/>
                </a:solidFill>
                <a:latin typeface="PT Serif" pitchFamily="34" charset="0"/>
                <a:ea typeface="PT Serif" pitchFamily="34" charset="-122"/>
                <a:cs typeface="PT Serif" pitchFamily="34" charset="-120"/>
              </a:rPr>
              <a:t>Ma'muriy javobgarlik to'g'risidagi kodeks</a:t>
            </a:r>
            <a:endParaRPr lang="en-US" sz="2000" dirty="0"/>
          </a:p>
        </p:txBody>
      </p:sp>
      <p:sp>
        <p:nvSpPr>
          <p:cNvPr id="19" name="Text 16"/>
          <p:cNvSpPr/>
          <p:nvPr/>
        </p:nvSpPr>
        <p:spPr>
          <a:xfrm>
            <a:off x="2043351" y="7190661"/>
            <a:ext cx="11905893" cy="311468"/>
          </a:xfrm>
          <a:prstGeom prst="rect">
            <a:avLst/>
          </a:prstGeom>
          <a:noFill/>
          <a:ln/>
        </p:spPr>
        <p:txBody>
          <a:bodyPr wrap="none" lIns="0" tIns="0" rIns="0" bIns="0" rtlCol="0" anchor="t"/>
          <a:lstStyle/>
          <a:p>
            <a:pPr marL="0" indent="0" algn="l">
              <a:lnSpc>
                <a:spcPts val="2450"/>
              </a:lnSpc>
              <a:buNone/>
            </a:pPr>
            <a:r>
              <a:rPr lang="en-US" sz="1500" dirty="0">
                <a:solidFill>
                  <a:srgbClr val="383838"/>
                </a:solidFill>
                <a:latin typeface="DM Sans" pitchFamily="34" charset="0"/>
                <a:ea typeface="DM Sans" pitchFamily="34" charset="-122"/>
                <a:cs typeface="DM Sans" pitchFamily="34" charset="-120"/>
              </a:rPr>
              <a:t>Korrupsiyaga oid huquqbuzarliklar uchun ma'muriy javobgarlik choralari ko'zda tutilgan</a:t>
            </a:r>
            <a:endParaRPr lang="en-US" sz="15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99122"/>
          </a:xfrm>
          <a:prstGeom prst="rect">
            <a:avLst/>
          </a:prstGeom>
        </p:spPr>
      </p:pic>
      <p:sp>
        <p:nvSpPr>
          <p:cNvPr id="3" name="Text 0"/>
          <p:cNvSpPr/>
          <p:nvPr/>
        </p:nvSpPr>
        <p:spPr>
          <a:xfrm>
            <a:off x="4094802" y="3019458"/>
            <a:ext cx="2839337" cy="656034"/>
          </a:xfrm>
          <a:prstGeom prst="rect">
            <a:avLst/>
          </a:prstGeom>
          <a:noFill/>
          <a:ln/>
        </p:spPr>
        <p:txBody>
          <a:bodyPr wrap="none" lIns="0" tIns="0" rIns="0" bIns="0" rtlCol="0" anchor="t"/>
          <a:lstStyle/>
          <a:p>
            <a:pPr marL="0" indent="0">
              <a:lnSpc>
                <a:spcPts val="5150"/>
              </a:lnSpc>
              <a:buNone/>
            </a:pPr>
            <a:r>
              <a:rPr lang="en-US" sz="4100" b="1" dirty="0" err="1">
                <a:solidFill>
                  <a:srgbClr val="020202"/>
                </a:solidFill>
                <a:latin typeface="PT Serif" pitchFamily="34" charset="0"/>
                <a:ea typeface="PT Serif" pitchFamily="34" charset="-122"/>
                <a:cs typeface="PT Serif" pitchFamily="34" charset="-120"/>
              </a:rPr>
              <a:t>Reja</a:t>
            </a:r>
            <a:r>
              <a:rPr lang="en-US" sz="4100" b="1" dirty="0">
                <a:solidFill>
                  <a:srgbClr val="020202"/>
                </a:solidFill>
                <a:latin typeface="PT Serif" pitchFamily="34" charset="0"/>
                <a:ea typeface="PT Serif" pitchFamily="34" charset="-122"/>
                <a:cs typeface="PT Serif" pitchFamily="34" charset="-120"/>
              </a:rPr>
              <a:t>:</a:t>
            </a:r>
            <a:endParaRPr lang="en-US" sz="4100" b="1" dirty="0"/>
          </a:p>
        </p:txBody>
      </p:sp>
      <p:pic>
        <p:nvPicPr>
          <p:cNvPr id="4" name="Image 1" descr="preencoded.png"/>
          <p:cNvPicPr>
            <a:picLocks noChangeAspect="1"/>
          </p:cNvPicPr>
          <p:nvPr/>
        </p:nvPicPr>
        <p:blipFill>
          <a:blip r:embed="rId4"/>
          <a:stretch>
            <a:fillRect/>
          </a:stretch>
        </p:blipFill>
        <p:spPr>
          <a:xfrm>
            <a:off x="1952797" y="4195828"/>
            <a:ext cx="3307675" cy="799624"/>
          </a:xfrm>
          <a:prstGeom prst="rect">
            <a:avLst/>
          </a:prstGeom>
        </p:spPr>
      </p:pic>
      <p:sp>
        <p:nvSpPr>
          <p:cNvPr id="5" name="Text 1"/>
          <p:cNvSpPr/>
          <p:nvPr/>
        </p:nvSpPr>
        <p:spPr>
          <a:xfrm>
            <a:off x="5861148" y="4471418"/>
            <a:ext cx="6567919" cy="656034"/>
          </a:xfrm>
          <a:prstGeom prst="rect">
            <a:avLst/>
          </a:prstGeom>
          <a:noFill/>
          <a:ln/>
        </p:spPr>
        <p:txBody>
          <a:bodyPr wrap="square" lIns="0" tIns="0" rIns="0" bIns="0" rtlCol="0" anchor="t"/>
          <a:lstStyle/>
          <a:p>
            <a:pPr marL="0" indent="0" algn="l">
              <a:lnSpc>
                <a:spcPts val="2550"/>
              </a:lnSpc>
              <a:buNone/>
            </a:pPr>
            <a:r>
              <a:rPr lang="en-US" sz="2800" dirty="0" err="1">
                <a:solidFill>
                  <a:srgbClr val="383838"/>
                </a:solidFill>
                <a:latin typeface="PT Serif" pitchFamily="34" charset="0"/>
                <a:ea typeface="PT Serif" pitchFamily="34" charset="-122"/>
                <a:cs typeface="PT Serif" pitchFamily="34" charset="-120"/>
              </a:rPr>
              <a:t>Kadrlar</a:t>
            </a:r>
            <a:r>
              <a:rPr lang="en-US" sz="2800" dirty="0">
                <a:solidFill>
                  <a:srgbClr val="383838"/>
                </a:solidFill>
                <a:latin typeface="PT Serif" pitchFamily="34" charset="0"/>
                <a:ea typeface="PT Serif" pitchFamily="34" charset="-122"/>
                <a:cs typeface="PT Serif" pitchFamily="34" charset="-120"/>
              </a:rPr>
              <a:t> </a:t>
            </a:r>
            <a:r>
              <a:rPr lang="en-US" sz="2800" dirty="0" err="1">
                <a:solidFill>
                  <a:srgbClr val="383838"/>
                </a:solidFill>
                <a:latin typeface="PT Serif" pitchFamily="34" charset="0"/>
                <a:ea typeface="PT Serif" pitchFamily="34" charset="-122"/>
                <a:cs typeface="PT Serif" pitchFamily="34" charset="-120"/>
              </a:rPr>
              <a:t>korrupsiyasining</a:t>
            </a:r>
            <a:r>
              <a:rPr lang="en-US" sz="2800" dirty="0">
                <a:solidFill>
                  <a:srgbClr val="383838"/>
                </a:solidFill>
                <a:latin typeface="PT Serif" pitchFamily="34" charset="0"/>
                <a:ea typeface="PT Serif" pitchFamily="34" charset="-122"/>
                <a:cs typeface="PT Serif" pitchFamily="34" charset="-120"/>
              </a:rPr>
              <a:t> </a:t>
            </a:r>
            <a:r>
              <a:rPr lang="en-US" sz="2800" dirty="0" err="1">
                <a:solidFill>
                  <a:srgbClr val="383838"/>
                </a:solidFill>
                <a:latin typeface="PT Serif" pitchFamily="34" charset="0"/>
                <a:ea typeface="PT Serif" pitchFamily="34" charset="-122"/>
                <a:cs typeface="PT Serif" pitchFamily="34" charset="-120"/>
              </a:rPr>
              <a:t>ta’rifi</a:t>
            </a:r>
            <a:r>
              <a:rPr lang="en-US" sz="2800" dirty="0">
                <a:solidFill>
                  <a:srgbClr val="383838"/>
                </a:solidFill>
                <a:latin typeface="PT Serif" pitchFamily="34" charset="0"/>
                <a:ea typeface="PT Serif" pitchFamily="34" charset="-122"/>
                <a:cs typeface="PT Serif" pitchFamily="34" charset="-120"/>
              </a:rPr>
              <a:t> </a:t>
            </a:r>
            <a:r>
              <a:rPr lang="en-US" sz="2800" dirty="0" err="1">
                <a:solidFill>
                  <a:srgbClr val="383838"/>
                </a:solidFill>
                <a:latin typeface="PT Serif" pitchFamily="34" charset="0"/>
                <a:ea typeface="PT Serif" pitchFamily="34" charset="-122"/>
                <a:cs typeface="PT Serif" pitchFamily="34" charset="-120"/>
              </a:rPr>
              <a:t>va</a:t>
            </a:r>
            <a:r>
              <a:rPr lang="en-US" sz="2800" dirty="0">
                <a:solidFill>
                  <a:srgbClr val="383838"/>
                </a:solidFill>
                <a:latin typeface="PT Serif" pitchFamily="34" charset="0"/>
                <a:ea typeface="PT Serif" pitchFamily="34" charset="-122"/>
                <a:cs typeface="PT Serif" pitchFamily="34" charset="-120"/>
              </a:rPr>
              <a:t> </a:t>
            </a:r>
            <a:r>
              <a:rPr lang="en-US" sz="2800" dirty="0" err="1">
                <a:solidFill>
                  <a:srgbClr val="383838"/>
                </a:solidFill>
                <a:latin typeface="PT Serif" pitchFamily="34" charset="0"/>
                <a:ea typeface="PT Serif" pitchFamily="34" charset="-122"/>
                <a:cs typeface="PT Serif" pitchFamily="34" charset="-120"/>
              </a:rPr>
              <a:t>turlari</a:t>
            </a:r>
            <a:endParaRPr lang="en-US" sz="2800" dirty="0">
              <a:solidFill>
                <a:srgbClr val="383838"/>
              </a:solidFill>
              <a:latin typeface="PT Serif" pitchFamily="34" charset="0"/>
              <a:ea typeface="PT Serif" pitchFamily="34" charset="-122"/>
              <a:cs typeface="PT Serif" pitchFamily="34" charset="-120"/>
            </a:endParaRPr>
          </a:p>
        </p:txBody>
      </p:sp>
      <p:pic>
        <p:nvPicPr>
          <p:cNvPr id="7" name="Image 2" descr="preencoded.png"/>
          <p:cNvPicPr>
            <a:picLocks noChangeAspect="1"/>
          </p:cNvPicPr>
          <p:nvPr/>
        </p:nvPicPr>
        <p:blipFill>
          <a:blip r:embed="rId5"/>
          <a:stretch>
            <a:fillRect/>
          </a:stretch>
        </p:blipFill>
        <p:spPr>
          <a:xfrm>
            <a:off x="1952678" y="5294689"/>
            <a:ext cx="3307794" cy="799624"/>
          </a:xfrm>
          <a:prstGeom prst="rect">
            <a:avLst/>
          </a:prstGeom>
        </p:spPr>
      </p:pic>
      <p:sp>
        <p:nvSpPr>
          <p:cNvPr id="8" name="Text 3"/>
          <p:cNvSpPr/>
          <p:nvPr/>
        </p:nvSpPr>
        <p:spPr>
          <a:xfrm>
            <a:off x="5861148" y="5494595"/>
            <a:ext cx="7211385" cy="399812"/>
          </a:xfrm>
          <a:prstGeom prst="rect">
            <a:avLst/>
          </a:prstGeom>
          <a:noFill/>
          <a:ln/>
        </p:spPr>
        <p:txBody>
          <a:bodyPr wrap="square" lIns="0" tIns="0" rIns="0" bIns="0" rtlCol="0" anchor="t"/>
          <a:lstStyle/>
          <a:p>
            <a:pPr marL="0" indent="0" algn="l">
              <a:lnSpc>
                <a:spcPts val="2550"/>
              </a:lnSpc>
              <a:buNone/>
            </a:pPr>
            <a:r>
              <a:rPr lang="en-US" sz="2800" dirty="0" err="1">
                <a:solidFill>
                  <a:srgbClr val="383838"/>
                </a:solidFill>
                <a:latin typeface="PT Serif" pitchFamily="34" charset="0"/>
                <a:ea typeface="PT Serif" pitchFamily="34" charset="-122"/>
                <a:cs typeface="PT Serif" pitchFamily="34" charset="-120"/>
              </a:rPr>
              <a:t>Korrupsiya</a:t>
            </a:r>
            <a:r>
              <a:rPr lang="en-US" sz="2800" dirty="0">
                <a:solidFill>
                  <a:srgbClr val="383838"/>
                </a:solidFill>
                <a:latin typeface="PT Serif" pitchFamily="34" charset="0"/>
                <a:ea typeface="PT Serif" pitchFamily="34" charset="-122"/>
                <a:cs typeface="PT Serif" pitchFamily="34" charset="-120"/>
              </a:rPr>
              <a:t> </a:t>
            </a:r>
            <a:r>
              <a:rPr lang="en-US" sz="2800" dirty="0" err="1">
                <a:solidFill>
                  <a:srgbClr val="383838"/>
                </a:solidFill>
                <a:latin typeface="PT Serif" pitchFamily="34" charset="0"/>
                <a:ea typeface="PT Serif" pitchFamily="34" charset="-122"/>
                <a:cs typeface="PT Serif" pitchFamily="34" charset="-120"/>
              </a:rPr>
              <a:t>va</a:t>
            </a:r>
            <a:r>
              <a:rPr lang="en-US" sz="2800" dirty="0">
                <a:solidFill>
                  <a:srgbClr val="383838"/>
                </a:solidFill>
                <a:latin typeface="PT Serif" pitchFamily="34" charset="0"/>
                <a:ea typeface="PT Serif" pitchFamily="34" charset="-122"/>
                <a:cs typeface="PT Serif" pitchFamily="34" charset="-120"/>
              </a:rPr>
              <a:t> </a:t>
            </a:r>
            <a:r>
              <a:rPr lang="en-US" sz="2800" dirty="0" err="1">
                <a:solidFill>
                  <a:srgbClr val="383838"/>
                </a:solidFill>
                <a:latin typeface="PT Serif" pitchFamily="34" charset="0"/>
                <a:ea typeface="PT Serif" pitchFamily="34" charset="-122"/>
                <a:cs typeface="PT Serif" pitchFamily="34" charset="-120"/>
              </a:rPr>
              <a:t>korrupsion</a:t>
            </a:r>
            <a:r>
              <a:rPr lang="en-US" sz="2800" dirty="0">
                <a:solidFill>
                  <a:srgbClr val="383838"/>
                </a:solidFill>
                <a:latin typeface="PT Serif" pitchFamily="34" charset="0"/>
                <a:ea typeface="PT Serif" pitchFamily="34" charset="-122"/>
                <a:cs typeface="PT Serif" pitchFamily="34" charset="-120"/>
              </a:rPr>
              <a:t> </a:t>
            </a:r>
            <a:r>
              <a:rPr lang="en-US" sz="2800" dirty="0" err="1">
                <a:solidFill>
                  <a:srgbClr val="383838"/>
                </a:solidFill>
                <a:latin typeface="PT Serif" pitchFamily="34" charset="0"/>
                <a:ea typeface="PT Serif" pitchFamily="34" charset="-122"/>
                <a:cs typeface="PT Serif" pitchFamily="34" charset="-120"/>
              </a:rPr>
              <a:t>jinoyatlar</a:t>
            </a:r>
            <a:r>
              <a:rPr lang="en-US" sz="2800" dirty="0">
                <a:solidFill>
                  <a:srgbClr val="383838"/>
                </a:solidFill>
                <a:latin typeface="PT Serif" pitchFamily="34" charset="0"/>
                <a:ea typeface="PT Serif" pitchFamily="34" charset="-122"/>
                <a:cs typeface="PT Serif" pitchFamily="34" charset="-120"/>
              </a:rPr>
              <a:t> </a:t>
            </a:r>
            <a:r>
              <a:rPr lang="en-US" sz="2800" dirty="0" err="1">
                <a:solidFill>
                  <a:srgbClr val="383838"/>
                </a:solidFill>
                <a:latin typeface="PT Serif" pitchFamily="34" charset="0"/>
                <a:ea typeface="PT Serif" pitchFamily="34" charset="-122"/>
                <a:cs typeface="PT Serif" pitchFamily="34" charset="-120"/>
              </a:rPr>
              <a:t>ta’rifi</a:t>
            </a:r>
            <a:endParaRPr lang="en-US" sz="2800" dirty="0"/>
          </a:p>
        </p:txBody>
      </p:sp>
      <p:pic>
        <p:nvPicPr>
          <p:cNvPr id="10" name="Image 3" descr="preencoded.png"/>
          <p:cNvPicPr>
            <a:picLocks noChangeAspect="1"/>
          </p:cNvPicPr>
          <p:nvPr/>
        </p:nvPicPr>
        <p:blipFill>
          <a:blip r:embed="rId6"/>
          <a:stretch>
            <a:fillRect/>
          </a:stretch>
        </p:blipFill>
        <p:spPr>
          <a:xfrm>
            <a:off x="1952678" y="6393550"/>
            <a:ext cx="3307675" cy="799624"/>
          </a:xfrm>
          <a:prstGeom prst="rect">
            <a:avLst/>
          </a:prstGeom>
        </p:spPr>
      </p:pic>
      <p:sp>
        <p:nvSpPr>
          <p:cNvPr id="11" name="Text 5"/>
          <p:cNvSpPr/>
          <p:nvPr/>
        </p:nvSpPr>
        <p:spPr>
          <a:xfrm>
            <a:off x="5891356" y="6402597"/>
            <a:ext cx="6957385" cy="656034"/>
          </a:xfrm>
          <a:prstGeom prst="rect">
            <a:avLst/>
          </a:prstGeom>
          <a:noFill/>
          <a:ln/>
        </p:spPr>
        <p:txBody>
          <a:bodyPr wrap="square" lIns="0" tIns="0" rIns="0" bIns="0" rtlCol="0" anchor="ctr"/>
          <a:lstStyle/>
          <a:p>
            <a:pPr marL="0" indent="0" algn="l">
              <a:buNone/>
            </a:pPr>
            <a:r>
              <a:rPr lang="en-US" sz="2800" dirty="0" err="1">
                <a:solidFill>
                  <a:srgbClr val="383838"/>
                </a:solidFill>
                <a:latin typeface="PT Serif" pitchFamily="34" charset="0"/>
                <a:ea typeface="PT Serif" pitchFamily="34" charset="-122"/>
                <a:cs typeface="PT Serif" pitchFamily="34" charset="-120"/>
              </a:rPr>
              <a:t>Xalqaro</a:t>
            </a:r>
            <a:r>
              <a:rPr lang="en-US" sz="2800" dirty="0">
                <a:solidFill>
                  <a:srgbClr val="383838"/>
                </a:solidFill>
                <a:latin typeface="PT Serif" pitchFamily="34" charset="0"/>
                <a:ea typeface="PT Serif" pitchFamily="34" charset="-122"/>
                <a:cs typeface="PT Serif" pitchFamily="34" charset="-120"/>
              </a:rPr>
              <a:t> </a:t>
            </a:r>
            <a:r>
              <a:rPr lang="en-US" sz="2800" dirty="0" err="1">
                <a:solidFill>
                  <a:srgbClr val="383838"/>
                </a:solidFill>
                <a:latin typeface="PT Serif" pitchFamily="34" charset="0"/>
                <a:ea typeface="PT Serif" pitchFamily="34" charset="-122"/>
                <a:cs typeface="PT Serif" pitchFamily="34" charset="-120"/>
              </a:rPr>
              <a:t>antikorrupsion</a:t>
            </a:r>
            <a:r>
              <a:rPr lang="en-US" sz="2800" dirty="0">
                <a:solidFill>
                  <a:srgbClr val="383838"/>
                </a:solidFill>
                <a:latin typeface="PT Serif" pitchFamily="34" charset="0"/>
                <a:ea typeface="PT Serif" pitchFamily="34" charset="-122"/>
                <a:cs typeface="PT Serif" pitchFamily="34" charset="-120"/>
              </a:rPr>
              <a:t> </a:t>
            </a:r>
            <a:r>
              <a:rPr lang="en-US" sz="2800" dirty="0" err="1">
                <a:solidFill>
                  <a:srgbClr val="383838"/>
                </a:solidFill>
                <a:latin typeface="PT Serif" pitchFamily="34" charset="0"/>
                <a:ea typeface="PT Serif" pitchFamily="34" charset="-122"/>
                <a:cs typeface="PT Serif" pitchFamily="34" charset="-120"/>
              </a:rPr>
              <a:t>tashabbuslar</a:t>
            </a:r>
            <a:r>
              <a:rPr lang="en-US" sz="2800" dirty="0">
                <a:solidFill>
                  <a:srgbClr val="383838"/>
                </a:solidFill>
                <a:latin typeface="PT Serif" pitchFamily="34" charset="0"/>
                <a:ea typeface="PT Serif" pitchFamily="34" charset="-122"/>
                <a:cs typeface="PT Serif" pitchFamily="34" charset="-120"/>
              </a:rPr>
              <a:t> </a:t>
            </a:r>
            <a:r>
              <a:rPr lang="en-US" sz="2800" dirty="0" err="1">
                <a:solidFill>
                  <a:srgbClr val="383838"/>
                </a:solidFill>
                <a:latin typeface="PT Serif" pitchFamily="34" charset="0"/>
                <a:ea typeface="PT Serif" pitchFamily="34" charset="-122"/>
                <a:cs typeface="PT Serif" pitchFamily="34" charset="-120"/>
              </a:rPr>
              <a:t>va</a:t>
            </a:r>
            <a:r>
              <a:rPr lang="en-US" sz="2800" dirty="0">
                <a:solidFill>
                  <a:srgbClr val="383838"/>
                </a:solidFill>
                <a:latin typeface="PT Serif" pitchFamily="34" charset="0"/>
                <a:ea typeface="PT Serif" pitchFamily="34" charset="-122"/>
                <a:cs typeface="PT Serif" pitchFamily="34" charset="-120"/>
              </a:rPr>
              <a:t> </a:t>
            </a:r>
            <a:r>
              <a:rPr lang="en-US" sz="2800" dirty="0" err="1">
                <a:solidFill>
                  <a:srgbClr val="383838"/>
                </a:solidFill>
                <a:latin typeface="PT Serif" pitchFamily="34" charset="0"/>
                <a:ea typeface="PT Serif" pitchFamily="34" charset="-122"/>
                <a:cs typeface="PT Serif" pitchFamily="34" charset="-120"/>
              </a:rPr>
              <a:t>konvensiyalarda</a:t>
            </a:r>
            <a:r>
              <a:rPr lang="en-US" sz="2800" dirty="0">
                <a:solidFill>
                  <a:srgbClr val="383838"/>
                </a:solidFill>
                <a:latin typeface="PT Serif" pitchFamily="34" charset="0"/>
                <a:ea typeface="PT Serif" pitchFamily="34" charset="-122"/>
                <a:cs typeface="PT Serif" pitchFamily="34" charset="-120"/>
              </a:rPr>
              <a:t> </a:t>
            </a:r>
            <a:r>
              <a:rPr lang="en-US" sz="2800" dirty="0" err="1">
                <a:solidFill>
                  <a:srgbClr val="383838"/>
                </a:solidFill>
                <a:latin typeface="PT Serif" pitchFamily="34" charset="0"/>
                <a:ea typeface="PT Serif" pitchFamily="34" charset="-122"/>
                <a:cs typeface="PT Serif" pitchFamily="34" charset="-120"/>
              </a:rPr>
              <a:t>ishtirok</a:t>
            </a:r>
            <a:r>
              <a:rPr lang="en-US" sz="2800" dirty="0">
                <a:solidFill>
                  <a:srgbClr val="383838"/>
                </a:solidFill>
                <a:latin typeface="PT Serif" pitchFamily="34" charset="0"/>
                <a:ea typeface="PT Serif" pitchFamily="34" charset="-122"/>
                <a:cs typeface="PT Serif" pitchFamily="34" charset="-120"/>
              </a:rPr>
              <a:t> </a:t>
            </a:r>
            <a:r>
              <a:rPr lang="en-US" sz="2800" dirty="0" err="1">
                <a:solidFill>
                  <a:srgbClr val="383838"/>
                </a:solidFill>
                <a:latin typeface="PT Serif" pitchFamily="34" charset="0"/>
                <a:ea typeface="PT Serif" pitchFamily="34" charset="-122"/>
                <a:cs typeface="PT Serif" pitchFamily="34" charset="-120"/>
              </a:rPr>
              <a:t>etish</a:t>
            </a:r>
            <a:endParaRPr lang="en-US"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17113" y="829985"/>
            <a:ext cx="7709773" cy="2017038"/>
          </a:xfrm>
          <a:prstGeom prst="rect">
            <a:avLst/>
          </a:prstGeom>
          <a:noFill/>
          <a:ln/>
        </p:spPr>
        <p:txBody>
          <a:bodyPr wrap="square" lIns="0" tIns="0" rIns="0" bIns="0" rtlCol="0" anchor="t"/>
          <a:lstStyle/>
          <a:p>
            <a:pPr marL="0" indent="0">
              <a:lnSpc>
                <a:spcPts val="5250"/>
              </a:lnSpc>
              <a:buNone/>
            </a:pPr>
            <a:r>
              <a:rPr lang="en-US" sz="4200" dirty="0">
                <a:solidFill>
                  <a:srgbClr val="020202"/>
                </a:solidFill>
                <a:latin typeface="PT Serif" pitchFamily="34" charset="0"/>
                <a:ea typeface="PT Serif" pitchFamily="34" charset="-122"/>
                <a:cs typeface="PT Serif" pitchFamily="34" charset="-120"/>
              </a:rPr>
              <a:t>Korrupsiyaga qarshi kurashishga oid qonunchilikni buzganlik uchun javobgarlik</a:t>
            </a:r>
            <a:endParaRPr lang="en-US" sz="4200" dirty="0"/>
          </a:p>
        </p:txBody>
      </p:sp>
      <p:sp>
        <p:nvSpPr>
          <p:cNvPr id="4" name="Shape 1"/>
          <p:cNvSpPr/>
          <p:nvPr/>
        </p:nvSpPr>
        <p:spPr>
          <a:xfrm>
            <a:off x="717113" y="3154323"/>
            <a:ext cx="3752493" cy="1852136"/>
          </a:xfrm>
          <a:prstGeom prst="roundRect">
            <a:avLst>
              <a:gd name="adj" fmla="val 1660"/>
            </a:avLst>
          </a:prstGeom>
          <a:solidFill>
            <a:srgbClr val="F2EEEE"/>
          </a:solidFill>
          <a:ln/>
        </p:spPr>
      </p:sp>
      <p:sp>
        <p:nvSpPr>
          <p:cNvPr id="5" name="Text 2"/>
          <p:cNvSpPr/>
          <p:nvPr/>
        </p:nvSpPr>
        <p:spPr>
          <a:xfrm>
            <a:off x="922020" y="3359229"/>
            <a:ext cx="2689503" cy="336113"/>
          </a:xfrm>
          <a:prstGeom prst="rect">
            <a:avLst/>
          </a:prstGeom>
          <a:noFill/>
          <a:ln/>
        </p:spPr>
        <p:txBody>
          <a:bodyPr wrap="none" lIns="0" tIns="0" rIns="0" bIns="0" rtlCol="0" anchor="t"/>
          <a:lstStyle/>
          <a:p>
            <a:pPr marL="0" indent="0">
              <a:lnSpc>
                <a:spcPts val="2600"/>
              </a:lnSpc>
              <a:buNone/>
            </a:pPr>
            <a:r>
              <a:rPr lang="en-US" sz="2100" dirty="0">
                <a:solidFill>
                  <a:srgbClr val="383838"/>
                </a:solidFill>
                <a:latin typeface="PT Serif" pitchFamily="34" charset="0"/>
                <a:ea typeface="PT Serif" pitchFamily="34" charset="-122"/>
                <a:cs typeface="PT Serif" pitchFamily="34" charset="-120"/>
              </a:rPr>
              <a:t>Jinoiy javobgarlik</a:t>
            </a:r>
            <a:endParaRPr lang="en-US" sz="2100" dirty="0"/>
          </a:p>
        </p:txBody>
      </p:sp>
      <p:sp>
        <p:nvSpPr>
          <p:cNvPr id="6" name="Text 3"/>
          <p:cNvSpPr/>
          <p:nvPr/>
        </p:nvSpPr>
        <p:spPr>
          <a:xfrm>
            <a:off x="922020" y="3818215"/>
            <a:ext cx="3342680" cy="983337"/>
          </a:xfrm>
          <a:prstGeom prst="rect">
            <a:avLst/>
          </a:prstGeom>
          <a:noFill/>
          <a:ln/>
        </p:spPr>
        <p:txBody>
          <a:bodyPr wrap="square" lIns="0" tIns="0" rIns="0" bIns="0" rtlCol="0" anchor="t"/>
          <a:lstStyle/>
          <a:p>
            <a:pPr marL="0" indent="0">
              <a:lnSpc>
                <a:spcPts val="2550"/>
              </a:lnSpc>
              <a:buNone/>
            </a:pPr>
            <a:r>
              <a:rPr lang="en-US" sz="1600" dirty="0">
                <a:solidFill>
                  <a:srgbClr val="383838"/>
                </a:solidFill>
                <a:latin typeface="DM Sans" pitchFamily="34" charset="0"/>
                <a:ea typeface="DM Sans" pitchFamily="34" charset="-122"/>
                <a:cs typeface="DM Sans" pitchFamily="34" charset="-120"/>
              </a:rPr>
              <a:t>Og'ir korrupsion jinoyatlar uchun ozodlikdan mahrum qilish jazosi qo'llaniladi</a:t>
            </a:r>
            <a:endParaRPr lang="en-US" sz="1600" dirty="0"/>
          </a:p>
        </p:txBody>
      </p:sp>
      <p:sp>
        <p:nvSpPr>
          <p:cNvPr id="7" name="Shape 4"/>
          <p:cNvSpPr/>
          <p:nvPr/>
        </p:nvSpPr>
        <p:spPr>
          <a:xfrm>
            <a:off x="4674513" y="3154323"/>
            <a:ext cx="3752493" cy="1852136"/>
          </a:xfrm>
          <a:prstGeom prst="roundRect">
            <a:avLst>
              <a:gd name="adj" fmla="val 1660"/>
            </a:avLst>
          </a:prstGeom>
          <a:solidFill>
            <a:srgbClr val="F2EEEE"/>
          </a:solidFill>
          <a:ln/>
        </p:spPr>
      </p:sp>
      <p:sp>
        <p:nvSpPr>
          <p:cNvPr id="8" name="Text 5"/>
          <p:cNvSpPr/>
          <p:nvPr/>
        </p:nvSpPr>
        <p:spPr>
          <a:xfrm>
            <a:off x="4879419" y="3359229"/>
            <a:ext cx="2689503" cy="336113"/>
          </a:xfrm>
          <a:prstGeom prst="rect">
            <a:avLst/>
          </a:prstGeom>
          <a:noFill/>
          <a:ln/>
        </p:spPr>
        <p:txBody>
          <a:bodyPr wrap="none" lIns="0" tIns="0" rIns="0" bIns="0" rtlCol="0" anchor="t"/>
          <a:lstStyle/>
          <a:p>
            <a:pPr marL="0" indent="0">
              <a:lnSpc>
                <a:spcPts val="2600"/>
              </a:lnSpc>
              <a:buNone/>
            </a:pPr>
            <a:r>
              <a:rPr lang="en-US" sz="2100" dirty="0">
                <a:solidFill>
                  <a:srgbClr val="383838"/>
                </a:solidFill>
                <a:latin typeface="PT Serif" pitchFamily="34" charset="0"/>
                <a:ea typeface="PT Serif" pitchFamily="34" charset="-122"/>
                <a:cs typeface="PT Serif" pitchFamily="34" charset="-120"/>
              </a:rPr>
              <a:t>Ma'muriy javobgarlik</a:t>
            </a:r>
            <a:endParaRPr lang="en-US" sz="2100" dirty="0"/>
          </a:p>
        </p:txBody>
      </p:sp>
      <p:sp>
        <p:nvSpPr>
          <p:cNvPr id="9" name="Text 6"/>
          <p:cNvSpPr/>
          <p:nvPr/>
        </p:nvSpPr>
        <p:spPr>
          <a:xfrm>
            <a:off x="4879419" y="3818215"/>
            <a:ext cx="3342680" cy="983337"/>
          </a:xfrm>
          <a:prstGeom prst="rect">
            <a:avLst/>
          </a:prstGeom>
          <a:noFill/>
          <a:ln/>
        </p:spPr>
        <p:txBody>
          <a:bodyPr wrap="square" lIns="0" tIns="0" rIns="0" bIns="0" rtlCol="0" anchor="t"/>
          <a:lstStyle/>
          <a:p>
            <a:pPr marL="0" indent="0">
              <a:lnSpc>
                <a:spcPts val="2550"/>
              </a:lnSpc>
              <a:buNone/>
            </a:pPr>
            <a:r>
              <a:rPr lang="en-US" sz="1600" dirty="0">
                <a:solidFill>
                  <a:srgbClr val="383838"/>
                </a:solidFill>
                <a:latin typeface="DM Sans" pitchFamily="34" charset="0"/>
                <a:ea typeface="DM Sans" pitchFamily="34" charset="-122"/>
                <a:cs typeface="DM Sans" pitchFamily="34" charset="-120"/>
              </a:rPr>
              <a:t>Nisbatan yengil huquqbuzarliklar uchun jarima yoki ma'muriy qamoq jazolari belgilangan</a:t>
            </a:r>
            <a:endParaRPr lang="en-US" sz="1600" dirty="0"/>
          </a:p>
        </p:txBody>
      </p:sp>
      <p:sp>
        <p:nvSpPr>
          <p:cNvPr id="10" name="Shape 7"/>
          <p:cNvSpPr/>
          <p:nvPr/>
        </p:nvSpPr>
        <p:spPr>
          <a:xfrm>
            <a:off x="717113" y="5211366"/>
            <a:ext cx="3752493" cy="2188250"/>
          </a:xfrm>
          <a:prstGeom prst="roundRect">
            <a:avLst>
              <a:gd name="adj" fmla="val 1405"/>
            </a:avLst>
          </a:prstGeom>
          <a:solidFill>
            <a:srgbClr val="F2EEEE"/>
          </a:solidFill>
          <a:ln/>
        </p:spPr>
      </p:sp>
      <p:sp>
        <p:nvSpPr>
          <p:cNvPr id="11" name="Text 8"/>
          <p:cNvSpPr/>
          <p:nvPr/>
        </p:nvSpPr>
        <p:spPr>
          <a:xfrm>
            <a:off x="922020" y="5416272"/>
            <a:ext cx="2689503" cy="336113"/>
          </a:xfrm>
          <a:prstGeom prst="rect">
            <a:avLst/>
          </a:prstGeom>
          <a:noFill/>
          <a:ln/>
        </p:spPr>
        <p:txBody>
          <a:bodyPr wrap="none" lIns="0" tIns="0" rIns="0" bIns="0" rtlCol="0" anchor="t"/>
          <a:lstStyle/>
          <a:p>
            <a:pPr marL="0" indent="0">
              <a:lnSpc>
                <a:spcPts val="2600"/>
              </a:lnSpc>
              <a:buNone/>
            </a:pPr>
            <a:r>
              <a:rPr lang="en-US" sz="2100" dirty="0">
                <a:solidFill>
                  <a:srgbClr val="383838"/>
                </a:solidFill>
                <a:latin typeface="PT Serif" pitchFamily="34" charset="0"/>
                <a:ea typeface="PT Serif" pitchFamily="34" charset="-122"/>
                <a:cs typeface="PT Serif" pitchFamily="34" charset="-120"/>
              </a:rPr>
              <a:t>Intizomiy javobgarlik</a:t>
            </a:r>
            <a:endParaRPr lang="en-US" sz="2100" dirty="0"/>
          </a:p>
        </p:txBody>
      </p:sp>
      <p:sp>
        <p:nvSpPr>
          <p:cNvPr id="12" name="Text 9"/>
          <p:cNvSpPr/>
          <p:nvPr/>
        </p:nvSpPr>
        <p:spPr>
          <a:xfrm>
            <a:off x="922020" y="5875258"/>
            <a:ext cx="3342680" cy="983337"/>
          </a:xfrm>
          <a:prstGeom prst="rect">
            <a:avLst/>
          </a:prstGeom>
          <a:noFill/>
          <a:ln/>
        </p:spPr>
        <p:txBody>
          <a:bodyPr wrap="square" lIns="0" tIns="0" rIns="0" bIns="0" rtlCol="0" anchor="t"/>
          <a:lstStyle/>
          <a:p>
            <a:pPr marL="0" indent="0">
              <a:lnSpc>
                <a:spcPts val="2550"/>
              </a:lnSpc>
              <a:buNone/>
            </a:pPr>
            <a:r>
              <a:rPr lang="en-US" sz="1600" dirty="0">
                <a:solidFill>
                  <a:srgbClr val="383838"/>
                </a:solidFill>
                <a:latin typeface="DM Sans" pitchFamily="34" charset="0"/>
                <a:ea typeface="DM Sans" pitchFamily="34" charset="-122"/>
                <a:cs typeface="DM Sans" pitchFamily="34" charset="-120"/>
              </a:rPr>
              <a:t>Lavozimidan bo'shatish yoki boshqa intizomiy choralar qo'llanilishi mumkin</a:t>
            </a:r>
            <a:endParaRPr lang="en-US" sz="1600" dirty="0"/>
          </a:p>
        </p:txBody>
      </p:sp>
      <p:sp>
        <p:nvSpPr>
          <p:cNvPr id="13" name="Shape 10"/>
          <p:cNvSpPr/>
          <p:nvPr/>
        </p:nvSpPr>
        <p:spPr>
          <a:xfrm>
            <a:off x="4674513" y="5211366"/>
            <a:ext cx="3752493" cy="2188250"/>
          </a:xfrm>
          <a:prstGeom prst="roundRect">
            <a:avLst>
              <a:gd name="adj" fmla="val 1405"/>
            </a:avLst>
          </a:prstGeom>
          <a:solidFill>
            <a:srgbClr val="F2EEEE"/>
          </a:solidFill>
          <a:ln/>
        </p:spPr>
      </p:sp>
      <p:sp>
        <p:nvSpPr>
          <p:cNvPr id="14" name="Text 11"/>
          <p:cNvSpPr/>
          <p:nvPr/>
        </p:nvSpPr>
        <p:spPr>
          <a:xfrm>
            <a:off x="4879419" y="5416272"/>
            <a:ext cx="3342680" cy="672227"/>
          </a:xfrm>
          <a:prstGeom prst="rect">
            <a:avLst/>
          </a:prstGeom>
          <a:noFill/>
          <a:ln/>
        </p:spPr>
        <p:txBody>
          <a:bodyPr wrap="square" lIns="0" tIns="0" rIns="0" bIns="0" rtlCol="0" anchor="t"/>
          <a:lstStyle/>
          <a:p>
            <a:pPr marL="0" indent="0">
              <a:lnSpc>
                <a:spcPts val="2600"/>
              </a:lnSpc>
              <a:buNone/>
            </a:pPr>
            <a:r>
              <a:rPr lang="en-US" sz="2100" dirty="0">
                <a:solidFill>
                  <a:srgbClr val="383838"/>
                </a:solidFill>
                <a:latin typeface="PT Serif" pitchFamily="34" charset="0"/>
                <a:ea typeface="PT Serif" pitchFamily="34" charset="-122"/>
                <a:cs typeface="PT Serif" pitchFamily="34" charset="-120"/>
              </a:rPr>
              <a:t>Fuqarolik-huquqiy javobgarlik</a:t>
            </a:r>
            <a:endParaRPr lang="en-US" sz="2100" dirty="0"/>
          </a:p>
        </p:txBody>
      </p:sp>
      <p:sp>
        <p:nvSpPr>
          <p:cNvPr id="15" name="Text 12"/>
          <p:cNvSpPr/>
          <p:nvPr/>
        </p:nvSpPr>
        <p:spPr>
          <a:xfrm>
            <a:off x="4879419" y="6211372"/>
            <a:ext cx="3342680" cy="983337"/>
          </a:xfrm>
          <a:prstGeom prst="rect">
            <a:avLst/>
          </a:prstGeom>
          <a:noFill/>
          <a:ln/>
        </p:spPr>
        <p:txBody>
          <a:bodyPr wrap="square" lIns="0" tIns="0" rIns="0" bIns="0" rtlCol="0" anchor="t"/>
          <a:lstStyle/>
          <a:p>
            <a:pPr marL="0" indent="0">
              <a:lnSpc>
                <a:spcPts val="2550"/>
              </a:lnSpc>
              <a:buNone/>
            </a:pPr>
            <a:r>
              <a:rPr lang="en-US" sz="1600" dirty="0">
                <a:solidFill>
                  <a:srgbClr val="383838"/>
                </a:solidFill>
                <a:latin typeface="DM Sans" pitchFamily="34" charset="0"/>
                <a:ea typeface="DM Sans" pitchFamily="34" charset="-122"/>
                <a:cs typeface="DM Sans" pitchFamily="34" charset="-120"/>
              </a:rPr>
              <a:t>Korrupsion harakatlar natijasida yetkazilgan zararni qoplash majburiyati</a:t>
            </a:r>
            <a:endParaRPr lang="en-US" sz="16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64580" y="849749"/>
            <a:ext cx="7787640" cy="2543175"/>
          </a:xfrm>
          <a:prstGeom prst="rect">
            <a:avLst/>
          </a:prstGeom>
          <a:noFill/>
          <a:ln/>
        </p:spPr>
        <p:txBody>
          <a:bodyPr wrap="square" lIns="0" tIns="0" rIns="0" bIns="0" rtlCol="0" anchor="t"/>
          <a:lstStyle/>
          <a:p>
            <a:pPr marL="0" indent="0">
              <a:lnSpc>
                <a:spcPts val="5000"/>
              </a:lnSpc>
              <a:buNone/>
            </a:pPr>
            <a:r>
              <a:rPr lang="en-US" sz="4000" dirty="0">
                <a:solidFill>
                  <a:srgbClr val="020202"/>
                </a:solidFill>
                <a:latin typeface="PT Serif" pitchFamily="34" charset="0"/>
                <a:ea typeface="PT Serif" pitchFamily="34" charset="-122"/>
                <a:cs typeface="PT Serif" pitchFamily="34" charset="-120"/>
              </a:rPr>
              <a:t>Korrupsiyaga qarshi kurashishga oid qonunchilikni buzganlik uchun javobgarlikning vujudga kelish asoslari</a:t>
            </a:r>
            <a:endParaRPr lang="en-US" sz="4000" dirty="0"/>
          </a:p>
        </p:txBody>
      </p:sp>
      <p:sp>
        <p:nvSpPr>
          <p:cNvPr id="4" name="Shape 1"/>
          <p:cNvSpPr/>
          <p:nvPr/>
        </p:nvSpPr>
        <p:spPr>
          <a:xfrm>
            <a:off x="6164580" y="3683556"/>
            <a:ext cx="3797022" cy="1751290"/>
          </a:xfrm>
          <a:prstGeom prst="roundRect">
            <a:avLst>
              <a:gd name="adj" fmla="val 1660"/>
            </a:avLst>
          </a:prstGeom>
          <a:solidFill>
            <a:srgbClr val="F2EEEE"/>
          </a:solidFill>
          <a:ln/>
        </p:spPr>
      </p:sp>
      <p:sp>
        <p:nvSpPr>
          <p:cNvPr id="5" name="Text 2"/>
          <p:cNvSpPr/>
          <p:nvPr/>
        </p:nvSpPr>
        <p:spPr>
          <a:xfrm>
            <a:off x="6358295" y="3877270"/>
            <a:ext cx="2543175" cy="317897"/>
          </a:xfrm>
          <a:prstGeom prst="rect">
            <a:avLst/>
          </a:prstGeom>
          <a:noFill/>
          <a:ln/>
        </p:spPr>
        <p:txBody>
          <a:bodyPr wrap="none" lIns="0" tIns="0" rIns="0" bIns="0" rtlCol="0" anchor="t"/>
          <a:lstStyle/>
          <a:p>
            <a:pPr marL="0" indent="0">
              <a:lnSpc>
                <a:spcPts val="2500"/>
              </a:lnSpc>
              <a:buNone/>
            </a:pPr>
            <a:r>
              <a:rPr lang="en-US" sz="2000" dirty="0">
                <a:solidFill>
                  <a:srgbClr val="383838"/>
                </a:solidFill>
                <a:latin typeface="PT Serif" pitchFamily="34" charset="0"/>
                <a:ea typeface="PT Serif" pitchFamily="34" charset="-122"/>
                <a:cs typeface="PT Serif" pitchFamily="34" charset="-120"/>
              </a:rPr>
              <a:t>Huquqiy asos</a:t>
            </a:r>
            <a:endParaRPr lang="en-US" sz="2000" dirty="0"/>
          </a:p>
        </p:txBody>
      </p:sp>
      <p:sp>
        <p:nvSpPr>
          <p:cNvPr id="6" name="Text 3"/>
          <p:cNvSpPr/>
          <p:nvPr/>
        </p:nvSpPr>
        <p:spPr>
          <a:xfrm>
            <a:off x="6358295" y="4311372"/>
            <a:ext cx="3409593" cy="929759"/>
          </a:xfrm>
          <a:prstGeom prst="rect">
            <a:avLst/>
          </a:prstGeom>
          <a:noFill/>
          <a:ln/>
        </p:spPr>
        <p:txBody>
          <a:bodyPr wrap="square" lIns="0" tIns="0" rIns="0" bIns="0" rtlCol="0" anchor="t"/>
          <a:lstStyle/>
          <a:p>
            <a:pPr marL="0" indent="0">
              <a:lnSpc>
                <a:spcPts val="2400"/>
              </a:lnSpc>
              <a:buNone/>
            </a:pPr>
            <a:r>
              <a:rPr lang="en-US" sz="1500" dirty="0">
                <a:solidFill>
                  <a:srgbClr val="383838"/>
                </a:solidFill>
                <a:latin typeface="DM Sans" pitchFamily="34" charset="0"/>
                <a:ea typeface="DM Sans" pitchFamily="34" charset="-122"/>
                <a:cs typeface="DM Sans" pitchFamily="34" charset="-120"/>
              </a:rPr>
              <a:t>Korrupsiyaga qarshi kurashish to'g'risidagi qonun hujjatlarining mavjudligi</a:t>
            </a:r>
            <a:endParaRPr lang="en-US" sz="1500" dirty="0"/>
          </a:p>
        </p:txBody>
      </p:sp>
      <p:sp>
        <p:nvSpPr>
          <p:cNvPr id="7" name="Shape 4"/>
          <p:cNvSpPr/>
          <p:nvPr/>
        </p:nvSpPr>
        <p:spPr>
          <a:xfrm>
            <a:off x="10155317" y="3683556"/>
            <a:ext cx="3797022" cy="1751290"/>
          </a:xfrm>
          <a:prstGeom prst="roundRect">
            <a:avLst>
              <a:gd name="adj" fmla="val 1660"/>
            </a:avLst>
          </a:prstGeom>
          <a:solidFill>
            <a:srgbClr val="F2EEEE"/>
          </a:solidFill>
          <a:ln/>
        </p:spPr>
      </p:sp>
      <p:sp>
        <p:nvSpPr>
          <p:cNvPr id="8" name="Text 5"/>
          <p:cNvSpPr/>
          <p:nvPr/>
        </p:nvSpPr>
        <p:spPr>
          <a:xfrm>
            <a:off x="10349032" y="3877270"/>
            <a:ext cx="2543175" cy="317897"/>
          </a:xfrm>
          <a:prstGeom prst="rect">
            <a:avLst/>
          </a:prstGeom>
          <a:noFill/>
          <a:ln/>
        </p:spPr>
        <p:txBody>
          <a:bodyPr wrap="none" lIns="0" tIns="0" rIns="0" bIns="0" rtlCol="0" anchor="t"/>
          <a:lstStyle/>
          <a:p>
            <a:pPr marL="0" indent="0">
              <a:lnSpc>
                <a:spcPts val="2500"/>
              </a:lnSpc>
              <a:buNone/>
            </a:pPr>
            <a:r>
              <a:rPr lang="en-US" sz="2000" dirty="0">
                <a:solidFill>
                  <a:srgbClr val="383838"/>
                </a:solidFill>
                <a:latin typeface="PT Serif" pitchFamily="34" charset="0"/>
                <a:ea typeface="PT Serif" pitchFamily="34" charset="-122"/>
                <a:cs typeface="PT Serif" pitchFamily="34" charset="-120"/>
              </a:rPr>
              <a:t>Faktik asos</a:t>
            </a:r>
            <a:endParaRPr lang="en-US" sz="2000" dirty="0"/>
          </a:p>
        </p:txBody>
      </p:sp>
      <p:sp>
        <p:nvSpPr>
          <p:cNvPr id="9" name="Text 6"/>
          <p:cNvSpPr/>
          <p:nvPr/>
        </p:nvSpPr>
        <p:spPr>
          <a:xfrm>
            <a:off x="10349032" y="4311372"/>
            <a:ext cx="3409593" cy="619839"/>
          </a:xfrm>
          <a:prstGeom prst="rect">
            <a:avLst/>
          </a:prstGeom>
          <a:noFill/>
          <a:ln/>
        </p:spPr>
        <p:txBody>
          <a:bodyPr wrap="square" lIns="0" tIns="0" rIns="0" bIns="0" rtlCol="0" anchor="t"/>
          <a:lstStyle/>
          <a:p>
            <a:pPr marL="0" indent="0">
              <a:lnSpc>
                <a:spcPts val="2400"/>
              </a:lnSpc>
              <a:buNone/>
            </a:pPr>
            <a:r>
              <a:rPr lang="en-US" sz="1500" dirty="0">
                <a:solidFill>
                  <a:srgbClr val="383838"/>
                </a:solidFill>
                <a:latin typeface="DM Sans" pitchFamily="34" charset="0"/>
                <a:ea typeface="DM Sans" pitchFamily="34" charset="-122"/>
                <a:cs typeface="DM Sans" pitchFamily="34" charset="-120"/>
              </a:rPr>
              <a:t>Korrupsion huquqbuzarlik sodir etilganligi faktining aniqlanishi</a:t>
            </a:r>
            <a:endParaRPr lang="en-US" sz="1500" dirty="0"/>
          </a:p>
        </p:txBody>
      </p:sp>
      <p:sp>
        <p:nvSpPr>
          <p:cNvPr id="10" name="Shape 7"/>
          <p:cNvSpPr/>
          <p:nvPr/>
        </p:nvSpPr>
        <p:spPr>
          <a:xfrm>
            <a:off x="6164580" y="5628561"/>
            <a:ext cx="3797022" cy="1751290"/>
          </a:xfrm>
          <a:prstGeom prst="roundRect">
            <a:avLst>
              <a:gd name="adj" fmla="val 1660"/>
            </a:avLst>
          </a:prstGeom>
          <a:solidFill>
            <a:srgbClr val="F2EEEE"/>
          </a:solidFill>
          <a:ln/>
        </p:spPr>
      </p:sp>
      <p:sp>
        <p:nvSpPr>
          <p:cNvPr id="11" name="Text 8"/>
          <p:cNvSpPr/>
          <p:nvPr/>
        </p:nvSpPr>
        <p:spPr>
          <a:xfrm>
            <a:off x="6358295" y="5822275"/>
            <a:ext cx="2543175" cy="317897"/>
          </a:xfrm>
          <a:prstGeom prst="rect">
            <a:avLst/>
          </a:prstGeom>
          <a:noFill/>
          <a:ln/>
        </p:spPr>
        <p:txBody>
          <a:bodyPr wrap="none" lIns="0" tIns="0" rIns="0" bIns="0" rtlCol="0" anchor="t"/>
          <a:lstStyle/>
          <a:p>
            <a:pPr marL="0" indent="0">
              <a:lnSpc>
                <a:spcPts val="2500"/>
              </a:lnSpc>
              <a:buNone/>
            </a:pPr>
            <a:r>
              <a:rPr lang="en-US" sz="2000" dirty="0">
                <a:solidFill>
                  <a:srgbClr val="383838"/>
                </a:solidFill>
                <a:latin typeface="PT Serif" pitchFamily="34" charset="0"/>
                <a:ea typeface="PT Serif" pitchFamily="34" charset="-122"/>
                <a:cs typeface="PT Serif" pitchFamily="34" charset="-120"/>
              </a:rPr>
              <a:t>Protsessual asos</a:t>
            </a:r>
            <a:endParaRPr lang="en-US" sz="2000" dirty="0"/>
          </a:p>
        </p:txBody>
      </p:sp>
      <p:sp>
        <p:nvSpPr>
          <p:cNvPr id="12" name="Text 9"/>
          <p:cNvSpPr/>
          <p:nvPr/>
        </p:nvSpPr>
        <p:spPr>
          <a:xfrm>
            <a:off x="6358295" y="6256377"/>
            <a:ext cx="3409593" cy="929759"/>
          </a:xfrm>
          <a:prstGeom prst="rect">
            <a:avLst/>
          </a:prstGeom>
          <a:noFill/>
          <a:ln/>
        </p:spPr>
        <p:txBody>
          <a:bodyPr wrap="square" lIns="0" tIns="0" rIns="0" bIns="0" rtlCol="0" anchor="t"/>
          <a:lstStyle/>
          <a:p>
            <a:pPr marL="0" indent="0">
              <a:lnSpc>
                <a:spcPts val="2400"/>
              </a:lnSpc>
              <a:buNone/>
            </a:pPr>
            <a:r>
              <a:rPr lang="en-US" sz="1500" dirty="0">
                <a:solidFill>
                  <a:srgbClr val="383838"/>
                </a:solidFill>
                <a:latin typeface="DM Sans" pitchFamily="34" charset="0"/>
                <a:ea typeface="DM Sans" pitchFamily="34" charset="-122"/>
                <a:cs typeface="DM Sans" pitchFamily="34" charset="-120"/>
              </a:rPr>
              <a:t>Vakolatli organ tomonidan javobgarlikka tortish to'g'risida qaror qabul qilinishi</a:t>
            </a:r>
            <a:endParaRPr lang="en-US" sz="1500" dirty="0"/>
          </a:p>
        </p:txBody>
      </p:sp>
      <p:sp>
        <p:nvSpPr>
          <p:cNvPr id="13" name="Shape 10"/>
          <p:cNvSpPr/>
          <p:nvPr/>
        </p:nvSpPr>
        <p:spPr>
          <a:xfrm>
            <a:off x="10155317" y="5628561"/>
            <a:ext cx="3797022" cy="1751290"/>
          </a:xfrm>
          <a:prstGeom prst="roundRect">
            <a:avLst>
              <a:gd name="adj" fmla="val 1660"/>
            </a:avLst>
          </a:prstGeom>
          <a:solidFill>
            <a:srgbClr val="F2EEEE"/>
          </a:solidFill>
          <a:ln/>
        </p:spPr>
      </p:sp>
      <p:sp>
        <p:nvSpPr>
          <p:cNvPr id="14" name="Text 11"/>
          <p:cNvSpPr/>
          <p:nvPr/>
        </p:nvSpPr>
        <p:spPr>
          <a:xfrm>
            <a:off x="10349032" y="5822275"/>
            <a:ext cx="2543175" cy="317897"/>
          </a:xfrm>
          <a:prstGeom prst="rect">
            <a:avLst/>
          </a:prstGeom>
          <a:noFill/>
          <a:ln/>
        </p:spPr>
        <p:txBody>
          <a:bodyPr wrap="none" lIns="0" tIns="0" rIns="0" bIns="0" rtlCol="0" anchor="t"/>
          <a:lstStyle/>
          <a:p>
            <a:pPr marL="0" indent="0">
              <a:lnSpc>
                <a:spcPts val="2500"/>
              </a:lnSpc>
              <a:buNone/>
            </a:pPr>
            <a:r>
              <a:rPr lang="en-US" sz="2000" dirty="0" err="1">
                <a:solidFill>
                  <a:srgbClr val="383838"/>
                </a:solidFill>
                <a:latin typeface="PT Serif" pitchFamily="34" charset="0"/>
                <a:ea typeface="PT Serif" pitchFamily="34" charset="-122"/>
                <a:cs typeface="PT Serif" pitchFamily="34" charset="-120"/>
              </a:rPr>
              <a:t>Aybga</a:t>
            </a:r>
            <a:r>
              <a:rPr lang="en-US" sz="2000" dirty="0">
                <a:solidFill>
                  <a:srgbClr val="383838"/>
                </a:solidFill>
                <a:latin typeface="PT Serif" pitchFamily="34" charset="0"/>
                <a:ea typeface="PT Serif" pitchFamily="34" charset="-122"/>
                <a:cs typeface="PT Serif" pitchFamily="34" charset="-120"/>
              </a:rPr>
              <a:t> </a:t>
            </a:r>
            <a:r>
              <a:rPr lang="en-US" sz="2000" dirty="0" err="1">
                <a:solidFill>
                  <a:srgbClr val="383838"/>
                </a:solidFill>
                <a:latin typeface="PT Serif" pitchFamily="34" charset="0"/>
                <a:ea typeface="PT Serif" pitchFamily="34" charset="-122"/>
                <a:cs typeface="PT Serif" pitchFamily="34" charset="-120"/>
              </a:rPr>
              <a:t>iqrorlik</a:t>
            </a:r>
            <a:endParaRPr lang="en-US" sz="2000" dirty="0"/>
          </a:p>
        </p:txBody>
      </p:sp>
      <p:sp>
        <p:nvSpPr>
          <p:cNvPr id="15" name="Text 12"/>
          <p:cNvSpPr/>
          <p:nvPr/>
        </p:nvSpPr>
        <p:spPr>
          <a:xfrm>
            <a:off x="10349032" y="6256377"/>
            <a:ext cx="3409593" cy="619839"/>
          </a:xfrm>
          <a:prstGeom prst="rect">
            <a:avLst/>
          </a:prstGeom>
          <a:noFill/>
          <a:ln/>
        </p:spPr>
        <p:txBody>
          <a:bodyPr wrap="square" lIns="0" tIns="0" rIns="0" bIns="0" rtlCol="0" anchor="t"/>
          <a:lstStyle/>
          <a:p>
            <a:pPr marL="0" indent="0">
              <a:lnSpc>
                <a:spcPts val="2400"/>
              </a:lnSpc>
              <a:buNone/>
            </a:pPr>
            <a:r>
              <a:rPr lang="en-US" sz="1500" dirty="0">
                <a:solidFill>
                  <a:srgbClr val="383838"/>
                </a:solidFill>
                <a:latin typeface="DM Sans" pitchFamily="34" charset="0"/>
                <a:ea typeface="DM Sans" pitchFamily="34" charset="-122"/>
                <a:cs typeface="DM Sans" pitchFamily="34" charset="-120"/>
              </a:rPr>
              <a:t>Huquqbuzarning o'z qilmishi uchun javobgar bo'lish layoqati</a:t>
            </a:r>
            <a:endParaRPr lang="en-US" sz="15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57449" y="780217"/>
            <a:ext cx="7601902" cy="1445657"/>
          </a:xfrm>
          <a:prstGeom prst="rect">
            <a:avLst/>
          </a:prstGeom>
          <a:noFill/>
          <a:ln/>
        </p:spPr>
        <p:txBody>
          <a:bodyPr wrap="square" lIns="0" tIns="0" rIns="0" bIns="0" rtlCol="0" anchor="t"/>
          <a:lstStyle/>
          <a:p>
            <a:pPr marL="0" indent="0">
              <a:lnSpc>
                <a:spcPts val="5650"/>
              </a:lnSpc>
              <a:buNone/>
            </a:pPr>
            <a:r>
              <a:rPr lang="en-US" sz="4550" b="1" dirty="0">
                <a:solidFill>
                  <a:srgbClr val="020202"/>
                </a:solidFill>
                <a:latin typeface="PT Serif" pitchFamily="34" charset="0"/>
                <a:ea typeface="PT Serif" pitchFamily="34" charset="-122"/>
                <a:cs typeface="PT Serif" pitchFamily="34" charset="-120"/>
              </a:rPr>
              <a:t>Javobgarlikning oqibatlari: Jazo turlari</a:t>
            </a:r>
            <a:endParaRPr lang="en-US" sz="4550" b="1" dirty="0"/>
          </a:p>
        </p:txBody>
      </p:sp>
      <p:sp>
        <p:nvSpPr>
          <p:cNvPr id="4" name="Shape 1"/>
          <p:cNvSpPr/>
          <p:nvPr/>
        </p:nvSpPr>
        <p:spPr>
          <a:xfrm>
            <a:off x="6257449" y="2804041"/>
            <a:ext cx="385524" cy="385524"/>
          </a:xfrm>
          <a:prstGeom prst="roundRect">
            <a:avLst>
              <a:gd name="adj" fmla="val 8571"/>
            </a:avLst>
          </a:prstGeom>
          <a:solidFill>
            <a:srgbClr val="F2EEEE"/>
          </a:solidFill>
          <a:ln/>
        </p:spPr>
      </p:sp>
      <p:sp>
        <p:nvSpPr>
          <p:cNvPr id="5" name="Text 2"/>
          <p:cNvSpPr/>
          <p:nvPr/>
        </p:nvSpPr>
        <p:spPr>
          <a:xfrm>
            <a:off x="6863239" y="2804041"/>
            <a:ext cx="3085028" cy="722948"/>
          </a:xfrm>
          <a:prstGeom prst="rect">
            <a:avLst/>
          </a:prstGeom>
          <a:noFill/>
          <a:ln/>
        </p:spPr>
        <p:txBody>
          <a:bodyPr wrap="square" lIns="0" tIns="0" rIns="0" bIns="0" rtlCol="0" anchor="t"/>
          <a:lstStyle/>
          <a:p>
            <a:pPr marL="0" indent="0">
              <a:lnSpc>
                <a:spcPts val="2800"/>
              </a:lnSpc>
              <a:buNone/>
            </a:pPr>
            <a:r>
              <a:rPr lang="en-US" sz="2250" b="1" dirty="0">
                <a:solidFill>
                  <a:srgbClr val="383838"/>
                </a:solidFill>
                <a:latin typeface="PT Serif" pitchFamily="34" charset="0"/>
                <a:ea typeface="PT Serif" pitchFamily="34" charset="-122"/>
                <a:cs typeface="PT Serif" pitchFamily="34" charset="-120"/>
              </a:rPr>
              <a:t>Ozodlikdan mahrum qilish</a:t>
            </a:r>
            <a:endParaRPr lang="en-US" sz="2250" b="1" dirty="0"/>
          </a:p>
        </p:txBody>
      </p:sp>
      <p:sp>
        <p:nvSpPr>
          <p:cNvPr id="6" name="Text 3"/>
          <p:cNvSpPr/>
          <p:nvPr/>
        </p:nvSpPr>
        <p:spPr>
          <a:xfrm>
            <a:off x="6863239" y="3659148"/>
            <a:ext cx="3085028" cy="704850"/>
          </a:xfrm>
          <a:prstGeom prst="rect">
            <a:avLst/>
          </a:prstGeom>
          <a:noFill/>
          <a:ln/>
        </p:spPr>
        <p:txBody>
          <a:bodyPr wrap="square" lIns="0" tIns="0" rIns="0" bIns="0" rtlCol="0" anchor="t"/>
          <a:lstStyle/>
          <a:p>
            <a:pPr marL="0" indent="0">
              <a:lnSpc>
                <a:spcPts val="2750"/>
              </a:lnSpc>
              <a:buNone/>
            </a:pPr>
            <a:r>
              <a:rPr lang="en-US" sz="1700" dirty="0">
                <a:solidFill>
                  <a:srgbClr val="383838"/>
                </a:solidFill>
                <a:latin typeface="DM Sans" pitchFamily="34" charset="0"/>
                <a:ea typeface="DM Sans" pitchFamily="34" charset="-122"/>
                <a:cs typeface="DM Sans" pitchFamily="34" charset="-120"/>
              </a:rPr>
              <a:t>Eng og'ir korrupsion jinoyatlar uchun qo'llaniladigan jazo turi</a:t>
            </a:r>
            <a:endParaRPr lang="en-US" sz="1700" dirty="0"/>
          </a:p>
        </p:txBody>
      </p:sp>
      <p:sp>
        <p:nvSpPr>
          <p:cNvPr id="7" name="Shape 4"/>
          <p:cNvSpPr/>
          <p:nvPr/>
        </p:nvSpPr>
        <p:spPr>
          <a:xfrm>
            <a:off x="10168533" y="2804041"/>
            <a:ext cx="385524" cy="385524"/>
          </a:xfrm>
          <a:prstGeom prst="roundRect">
            <a:avLst>
              <a:gd name="adj" fmla="val 8571"/>
            </a:avLst>
          </a:prstGeom>
          <a:solidFill>
            <a:srgbClr val="F2EEEE"/>
          </a:solidFill>
          <a:ln/>
        </p:spPr>
      </p:sp>
      <p:sp>
        <p:nvSpPr>
          <p:cNvPr id="8" name="Text 5"/>
          <p:cNvSpPr/>
          <p:nvPr/>
        </p:nvSpPr>
        <p:spPr>
          <a:xfrm>
            <a:off x="10774323" y="2804041"/>
            <a:ext cx="2891433" cy="361474"/>
          </a:xfrm>
          <a:prstGeom prst="rect">
            <a:avLst/>
          </a:prstGeom>
          <a:noFill/>
          <a:ln/>
        </p:spPr>
        <p:txBody>
          <a:bodyPr wrap="none" lIns="0" tIns="0" rIns="0" bIns="0" rtlCol="0" anchor="t"/>
          <a:lstStyle/>
          <a:p>
            <a:pPr marL="0" indent="0">
              <a:lnSpc>
                <a:spcPts val="2800"/>
              </a:lnSpc>
              <a:buNone/>
            </a:pPr>
            <a:r>
              <a:rPr lang="en-US" sz="2250" b="1" dirty="0">
                <a:solidFill>
                  <a:srgbClr val="383838"/>
                </a:solidFill>
                <a:latin typeface="PT Serif" pitchFamily="34" charset="0"/>
                <a:ea typeface="PT Serif" pitchFamily="34" charset="-122"/>
                <a:cs typeface="PT Serif" pitchFamily="34" charset="-120"/>
              </a:rPr>
              <a:t>Jarima</a:t>
            </a:r>
            <a:endParaRPr lang="en-US" sz="2250" b="1" dirty="0"/>
          </a:p>
        </p:txBody>
      </p:sp>
      <p:sp>
        <p:nvSpPr>
          <p:cNvPr id="9" name="Text 6"/>
          <p:cNvSpPr/>
          <p:nvPr/>
        </p:nvSpPr>
        <p:spPr>
          <a:xfrm>
            <a:off x="10774323" y="3297674"/>
            <a:ext cx="3085028" cy="1409700"/>
          </a:xfrm>
          <a:prstGeom prst="rect">
            <a:avLst/>
          </a:prstGeom>
          <a:noFill/>
          <a:ln/>
        </p:spPr>
        <p:txBody>
          <a:bodyPr wrap="square" lIns="0" tIns="0" rIns="0" bIns="0" rtlCol="0" anchor="t"/>
          <a:lstStyle/>
          <a:p>
            <a:pPr marL="0" indent="0">
              <a:lnSpc>
                <a:spcPts val="2750"/>
              </a:lnSpc>
              <a:buNone/>
            </a:pPr>
            <a:r>
              <a:rPr lang="en-US" sz="1700" dirty="0">
                <a:solidFill>
                  <a:srgbClr val="383838"/>
                </a:solidFill>
                <a:latin typeface="DM Sans" pitchFamily="34" charset="0"/>
                <a:ea typeface="DM Sans" pitchFamily="34" charset="-122"/>
                <a:cs typeface="DM Sans" pitchFamily="34" charset="-120"/>
              </a:rPr>
              <a:t>Korrupsion huquqbuzarlik natijasida olingan foyda miqdoridan bir necha barobar ko'p bo'lgan pul undirish</a:t>
            </a:r>
            <a:endParaRPr lang="en-US" sz="1700" dirty="0"/>
          </a:p>
        </p:txBody>
      </p:sp>
      <p:sp>
        <p:nvSpPr>
          <p:cNvPr id="10" name="Shape 7"/>
          <p:cNvSpPr/>
          <p:nvPr/>
        </p:nvSpPr>
        <p:spPr>
          <a:xfrm>
            <a:off x="6257449" y="5175409"/>
            <a:ext cx="385524" cy="385524"/>
          </a:xfrm>
          <a:prstGeom prst="roundRect">
            <a:avLst>
              <a:gd name="adj" fmla="val 8571"/>
            </a:avLst>
          </a:prstGeom>
          <a:solidFill>
            <a:srgbClr val="F2EEEE"/>
          </a:solidFill>
          <a:ln/>
        </p:spPr>
      </p:sp>
      <p:sp>
        <p:nvSpPr>
          <p:cNvPr id="11" name="Text 8"/>
          <p:cNvSpPr/>
          <p:nvPr/>
        </p:nvSpPr>
        <p:spPr>
          <a:xfrm>
            <a:off x="6863239" y="5175409"/>
            <a:ext cx="3085028" cy="1084421"/>
          </a:xfrm>
          <a:prstGeom prst="rect">
            <a:avLst/>
          </a:prstGeom>
          <a:noFill/>
          <a:ln/>
        </p:spPr>
        <p:txBody>
          <a:bodyPr wrap="square" lIns="0" tIns="0" rIns="0" bIns="0" rtlCol="0" anchor="t"/>
          <a:lstStyle/>
          <a:p>
            <a:pPr marL="0" indent="0">
              <a:lnSpc>
                <a:spcPts val="2800"/>
              </a:lnSpc>
              <a:buNone/>
            </a:pPr>
            <a:r>
              <a:rPr lang="en-US" sz="2250" b="1" dirty="0">
                <a:solidFill>
                  <a:srgbClr val="383838"/>
                </a:solidFill>
                <a:latin typeface="PT Serif" pitchFamily="34" charset="0"/>
                <a:ea typeface="PT Serif" pitchFamily="34" charset="-122"/>
                <a:cs typeface="PT Serif" pitchFamily="34" charset="-120"/>
              </a:rPr>
              <a:t>Muayyan lavozimni egallash huquqidan mahrum qilish</a:t>
            </a:r>
            <a:endParaRPr lang="en-US" sz="2250" b="1" dirty="0"/>
          </a:p>
        </p:txBody>
      </p:sp>
      <p:sp>
        <p:nvSpPr>
          <p:cNvPr id="12" name="Text 9"/>
          <p:cNvSpPr/>
          <p:nvPr/>
        </p:nvSpPr>
        <p:spPr>
          <a:xfrm>
            <a:off x="6863239" y="6391989"/>
            <a:ext cx="3085028" cy="1057275"/>
          </a:xfrm>
          <a:prstGeom prst="rect">
            <a:avLst/>
          </a:prstGeom>
          <a:noFill/>
          <a:ln/>
        </p:spPr>
        <p:txBody>
          <a:bodyPr wrap="square" lIns="0" tIns="0" rIns="0" bIns="0" rtlCol="0" anchor="t"/>
          <a:lstStyle/>
          <a:p>
            <a:pPr marL="0" indent="0">
              <a:lnSpc>
                <a:spcPts val="2750"/>
              </a:lnSpc>
              <a:buNone/>
            </a:pPr>
            <a:r>
              <a:rPr lang="en-US" sz="1700" dirty="0">
                <a:solidFill>
                  <a:srgbClr val="383838"/>
                </a:solidFill>
                <a:latin typeface="DM Sans" pitchFamily="34" charset="0"/>
                <a:ea typeface="DM Sans" pitchFamily="34" charset="-122"/>
                <a:cs typeface="DM Sans" pitchFamily="34" charset="-120"/>
              </a:rPr>
              <a:t>Ma'lum muddat davomida davlat xizmatida ishlash taqiqlash</a:t>
            </a:r>
            <a:endParaRPr lang="en-US" sz="1700" dirty="0"/>
          </a:p>
        </p:txBody>
      </p:sp>
      <p:sp>
        <p:nvSpPr>
          <p:cNvPr id="13" name="Shape 10"/>
          <p:cNvSpPr/>
          <p:nvPr/>
        </p:nvSpPr>
        <p:spPr>
          <a:xfrm>
            <a:off x="10168533" y="5175409"/>
            <a:ext cx="385524" cy="385524"/>
          </a:xfrm>
          <a:prstGeom prst="roundRect">
            <a:avLst>
              <a:gd name="adj" fmla="val 8571"/>
            </a:avLst>
          </a:prstGeom>
          <a:solidFill>
            <a:srgbClr val="F2EEEE"/>
          </a:solidFill>
          <a:ln/>
        </p:spPr>
      </p:sp>
      <p:sp>
        <p:nvSpPr>
          <p:cNvPr id="14" name="Text 11"/>
          <p:cNvSpPr/>
          <p:nvPr/>
        </p:nvSpPr>
        <p:spPr>
          <a:xfrm>
            <a:off x="10774323" y="5175409"/>
            <a:ext cx="3085028" cy="722948"/>
          </a:xfrm>
          <a:prstGeom prst="rect">
            <a:avLst/>
          </a:prstGeom>
          <a:noFill/>
          <a:ln/>
        </p:spPr>
        <p:txBody>
          <a:bodyPr wrap="square" lIns="0" tIns="0" rIns="0" bIns="0" rtlCol="0" anchor="t"/>
          <a:lstStyle/>
          <a:p>
            <a:pPr marL="0" indent="0">
              <a:lnSpc>
                <a:spcPts val="2800"/>
              </a:lnSpc>
              <a:buNone/>
            </a:pPr>
            <a:r>
              <a:rPr lang="en-US" sz="2250" b="1" dirty="0">
                <a:solidFill>
                  <a:srgbClr val="383838"/>
                </a:solidFill>
                <a:latin typeface="PT Serif" pitchFamily="34" charset="0"/>
                <a:ea typeface="PT Serif" pitchFamily="34" charset="-122"/>
                <a:cs typeface="PT Serif" pitchFamily="34" charset="-120"/>
              </a:rPr>
              <a:t>Mol-mulkni musodara qilish</a:t>
            </a:r>
            <a:endParaRPr lang="en-US" sz="2250" b="1" dirty="0"/>
          </a:p>
        </p:txBody>
      </p:sp>
      <p:sp>
        <p:nvSpPr>
          <p:cNvPr id="15" name="Text 12"/>
          <p:cNvSpPr/>
          <p:nvPr/>
        </p:nvSpPr>
        <p:spPr>
          <a:xfrm>
            <a:off x="10774323" y="6030516"/>
            <a:ext cx="3085028" cy="1057275"/>
          </a:xfrm>
          <a:prstGeom prst="rect">
            <a:avLst/>
          </a:prstGeom>
          <a:noFill/>
          <a:ln/>
        </p:spPr>
        <p:txBody>
          <a:bodyPr wrap="square" lIns="0" tIns="0" rIns="0" bIns="0" rtlCol="0" anchor="t"/>
          <a:lstStyle/>
          <a:p>
            <a:pPr marL="0" indent="0">
              <a:lnSpc>
                <a:spcPts val="2750"/>
              </a:lnSpc>
              <a:buNone/>
            </a:pPr>
            <a:r>
              <a:rPr lang="en-US" sz="1700" dirty="0">
                <a:solidFill>
                  <a:srgbClr val="383838"/>
                </a:solidFill>
                <a:latin typeface="DM Sans" pitchFamily="34" charset="0"/>
                <a:ea typeface="DM Sans" pitchFamily="34" charset="-122"/>
                <a:cs typeface="DM Sans" pitchFamily="34" charset="-120"/>
              </a:rPr>
              <a:t>Noqonuniy yo'l bilan topilgan mulkni davlat foydasiga o'tkazish</a:t>
            </a:r>
            <a:endParaRPr lang="en-US" sz="17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385184" y="819285"/>
            <a:ext cx="5230773" cy="653772"/>
          </a:xfrm>
          <a:prstGeom prst="rect">
            <a:avLst/>
          </a:prstGeom>
          <a:noFill/>
          <a:ln/>
        </p:spPr>
        <p:txBody>
          <a:bodyPr wrap="none" lIns="0" tIns="0" rIns="0" bIns="0" rtlCol="0" anchor="t"/>
          <a:lstStyle/>
          <a:p>
            <a:pPr marL="0" indent="0" algn="r">
              <a:lnSpc>
                <a:spcPts val="5100"/>
              </a:lnSpc>
              <a:buNone/>
            </a:pPr>
            <a:r>
              <a:rPr lang="en-US" sz="4100" b="1" dirty="0">
                <a:solidFill>
                  <a:srgbClr val="020202"/>
                </a:solidFill>
                <a:latin typeface="PT Serif" pitchFamily="34" charset="0"/>
                <a:ea typeface="PT Serif" pitchFamily="34" charset="-122"/>
                <a:cs typeface="PT Serif" pitchFamily="34" charset="-120"/>
              </a:rPr>
              <a:t>Yoshlikka ta'siri</a:t>
            </a:r>
            <a:endParaRPr lang="en-US" sz="4100" b="1" dirty="0"/>
          </a:p>
        </p:txBody>
      </p:sp>
      <p:pic>
        <p:nvPicPr>
          <p:cNvPr id="3" name="Image 0" descr="preencoded.png"/>
          <p:cNvPicPr>
            <a:picLocks noChangeAspect="1"/>
          </p:cNvPicPr>
          <p:nvPr/>
        </p:nvPicPr>
        <p:blipFill>
          <a:blip r:embed="rId3"/>
          <a:stretch>
            <a:fillRect/>
          </a:stretch>
        </p:blipFill>
        <p:spPr>
          <a:xfrm>
            <a:off x="3187303" y="1601153"/>
            <a:ext cx="1637824" cy="1482566"/>
          </a:xfrm>
          <a:prstGeom prst="rect">
            <a:avLst/>
          </a:prstGeom>
        </p:spPr>
      </p:pic>
      <p:sp>
        <p:nvSpPr>
          <p:cNvPr id="4" name="Text 1"/>
          <p:cNvSpPr/>
          <p:nvPr/>
        </p:nvSpPr>
        <p:spPr>
          <a:xfrm>
            <a:off x="3939778" y="2335649"/>
            <a:ext cx="132755" cy="398502"/>
          </a:xfrm>
          <a:prstGeom prst="rect">
            <a:avLst/>
          </a:prstGeom>
          <a:noFill/>
          <a:ln/>
        </p:spPr>
        <p:txBody>
          <a:bodyPr wrap="none" lIns="0" tIns="0" rIns="0" bIns="0" rtlCol="0" anchor="t"/>
          <a:lstStyle/>
          <a:p>
            <a:pPr marL="0" indent="0" algn="ctr">
              <a:lnSpc>
                <a:spcPts val="3100"/>
              </a:lnSpc>
              <a:buNone/>
            </a:pPr>
            <a:r>
              <a:rPr lang="en-US" sz="2400" dirty="0">
                <a:solidFill>
                  <a:srgbClr val="383838"/>
                </a:solidFill>
                <a:latin typeface="PT Serif" pitchFamily="34" charset="0"/>
                <a:ea typeface="PT Serif" pitchFamily="34" charset="-122"/>
                <a:cs typeface="PT Serif" pitchFamily="34" charset="-120"/>
              </a:rPr>
              <a:t>1</a:t>
            </a:r>
            <a:endParaRPr lang="en-US" sz="2400" dirty="0"/>
          </a:p>
        </p:txBody>
      </p:sp>
      <p:sp>
        <p:nvSpPr>
          <p:cNvPr id="5" name="Text 2"/>
          <p:cNvSpPr/>
          <p:nvPr/>
        </p:nvSpPr>
        <p:spPr>
          <a:xfrm>
            <a:off x="5024318" y="1959769"/>
            <a:ext cx="4392335" cy="326946"/>
          </a:xfrm>
          <a:prstGeom prst="rect">
            <a:avLst/>
          </a:prstGeom>
          <a:noFill/>
          <a:ln/>
        </p:spPr>
        <p:txBody>
          <a:bodyPr wrap="none" lIns="0" tIns="0" rIns="0" bIns="0" rtlCol="0" anchor="t"/>
          <a:lstStyle/>
          <a:p>
            <a:pPr marL="0" indent="0" algn="l">
              <a:lnSpc>
                <a:spcPts val="2550"/>
              </a:lnSpc>
              <a:buNone/>
            </a:pPr>
            <a:r>
              <a:rPr lang="en-US" sz="2050" b="1" dirty="0">
                <a:solidFill>
                  <a:srgbClr val="383838"/>
                </a:solidFill>
                <a:latin typeface="PT Serif" pitchFamily="34" charset="0"/>
                <a:ea typeface="PT Serif" pitchFamily="34" charset="-122"/>
                <a:cs typeface="PT Serif" pitchFamily="34" charset="-120"/>
              </a:rPr>
              <a:t>Kelajak imkoniyatlarining cheklanishi</a:t>
            </a:r>
            <a:endParaRPr lang="en-US" sz="2050" b="1" dirty="0"/>
          </a:p>
        </p:txBody>
      </p:sp>
      <p:sp>
        <p:nvSpPr>
          <p:cNvPr id="6" name="Text 3"/>
          <p:cNvSpPr/>
          <p:nvPr/>
        </p:nvSpPr>
        <p:spPr>
          <a:xfrm>
            <a:off x="5024318" y="2406253"/>
            <a:ext cx="7274719" cy="318849"/>
          </a:xfrm>
          <a:prstGeom prst="rect">
            <a:avLst/>
          </a:prstGeom>
          <a:noFill/>
          <a:ln/>
        </p:spPr>
        <p:txBody>
          <a:bodyPr wrap="none" lIns="0" tIns="0" rIns="0" bIns="0" rtlCol="0" anchor="t"/>
          <a:lstStyle/>
          <a:p>
            <a:pPr marL="0" indent="0" algn="l">
              <a:lnSpc>
                <a:spcPts val="2500"/>
              </a:lnSpc>
              <a:buNone/>
            </a:pPr>
            <a:r>
              <a:rPr lang="en-US" dirty="0">
                <a:solidFill>
                  <a:srgbClr val="383838"/>
                </a:solidFill>
                <a:latin typeface="DM Sans" pitchFamily="34" charset="0"/>
                <a:ea typeface="DM Sans" pitchFamily="34" charset="-122"/>
                <a:cs typeface="DM Sans" pitchFamily="34" charset="-120"/>
              </a:rPr>
              <a:t>Korrupsiya tufayli sudlanganlik yosh insonning karyerasiga jiddiy ta'sir ko'rsatadi</a:t>
            </a:r>
            <a:endParaRPr lang="en-US" dirty="0"/>
          </a:p>
        </p:txBody>
      </p:sp>
      <p:sp>
        <p:nvSpPr>
          <p:cNvPr id="7" name="Shape 4"/>
          <p:cNvSpPr/>
          <p:nvPr/>
        </p:nvSpPr>
        <p:spPr>
          <a:xfrm>
            <a:off x="4874895" y="3099078"/>
            <a:ext cx="9008388" cy="11430"/>
          </a:xfrm>
          <a:prstGeom prst="roundRect">
            <a:avLst>
              <a:gd name="adj" fmla="val 261508"/>
            </a:avLst>
          </a:prstGeom>
          <a:solidFill>
            <a:srgbClr val="D8D4D4"/>
          </a:solidFill>
          <a:ln/>
        </p:spPr>
      </p:sp>
      <p:pic>
        <p:nvPicPr>
          <p:cNvPr id="8" name="Image 1" descr="preencoded.png"/>
          <p:cNvPicPr>
            <a:picLocks noChangeAspect="1"/>
          </p:cNvPicPr>
          <p:nvPr/>
        </p:nvPicPr>
        <p:blipFill>
          <a:blip r:embed="rId4"/>
          <a:stretch>
            <a:fillRect/>
          </a:stretch>
        </p:blipFill>
        <p:spPr>
          <a:xfrm>
            <a:off x="2368272" y="3133487"/>
            <a:ext cx="3275767" cy="1482566"/>
          </a:xfrm>
          <a:prstGeom prst="rect">
            <a:avLst/>
          </a:prstGeom>
        </p:spPr>
      </p:pic>
      <p:sp>
        <p:nvSpPr>
          <p:cNvPr id="9" name="Text 5"/>
          <p:cNvSpPr/>
          <p:nvPr/>
        </p:nvSpPr>
        <p:spPr>
          <a:xfrm>
            <a:off x="3939659" y="3675459"/>
            <a:ext cx="132755" cy="398502"/>
          </a:xfrm>
          <a:prstGeom prst="rect">
            <a:avLst/>
          </a:prstGeom>
          <a:noFill/>
          <a:ln/>
        </p:spPr>
        <p:txBody>
          <a:bodyPr wrap="none" lIns="0" tIns="0" rIns="0" bIns="0" rtlCol="0" anchor="t"/>
          <a:lstStyle/>
          <a:p>
            <a:pPr marL="0" indent="0" algn="ctr">
              <a:lnSpc>
                <a:spcPts val="3100"/>
              </a:lnSpc>
              <a:buNone/>
            </a:pPr>
            <a:r>
              <a:rPr lang="en-US" sz="2400" dirty="0">
                <a:solidFill>
                  <a:srgbClr val="383838"/>
                </a:solidFill>
                <a:latin typeface="PT Serif" pitchFamily="34" charset="0"/>
                <a:ea typeface="PT Serif" pitchFamily="34" charset="-122"/>
                <a:cs typeface="PT Serif" pitchFamily="34" charset="-120"/>
              </a:rPr>
              <a:t>2</a:t>
            </a:r>
            <a:endParaRPr lang="en-US" sz="2400" dirty="0"/>
          </a:p>
        </p:txBody>
      </p:sp>
      <p:sp>
        <p:nvSpPr>
          <p:cNvPr id="10" name="Text 6"/>
          <p:cNvSpPr/>
          <p:nvPr/>
        </p:nvSpPr>
        <p:spPr>
          <a:xfrm>
            <a:off x="5843230" y="3332678"/>
            <a:ext cx="2647355" cy="326946"/>
          </a:xfrm>
          <a:prstGeom prst="rect">
            <a:avLst/>
          </a:prstGeom>
          <a:noFill/>
          <a:ln/>
        </p:spPr>
        <p:txBody>
          <a:bodyPr wrap="none" lIns="0" tIns="0" rIns="0" bIns="0" rtlCol="0" anchor="t"/>
          <a:lstStyle/>
          <a:p>
            <a:pPr marL="0" indent="0" algn="l">
              <a:lnSpc>
                <a:spcPts val="2550"/>
              </a:lnSpc>
              <a:buNone/>
            </a:pPr>
            <a:r>
              <a:rPr lang="en-US" sz="2800" b="1" dirty="0">
                <a:solidFill>
                  <a:srgbClr val="383838"/>
                </a:solidFill>
                <a:latin typeface="PT Serif" pitchFamily="34" charset="0"/>
                <a:ea typeface="PT Serif" pitchFamily="34" charset="-122"/>
                <a:cs typeface="PT Serif" pitchFamily="34" charset="-120"/>
              </a:rPr>
              <a:t>Ma'naviy-axloqiy zarar</a:t>
            </a:r>
            <a:endParaRPr lang="en-US" sz="2800" b="1" dirty="0"/>
          </a:p>
        </p:txBody>
      </p:sp>
      <p:sp>
        <p:nvSpPr>
          <p:cNvPr id="11" name="Text 7"/>
          <p:cNvSpPr/>
          <p:nvPr/>
        </p:nvSpPr>
        <p:spPr>
          <a:xfrm>
            <a:off x="5843230" y="3779163"/>
            <a:ext cx="7890629" cy="637699"/>
          </a:xfrm>
          <a:prstGeom prst="rect">
            <a:avLst/>
          </a:prstGeom>
          <a:noFill/>
          <a:ln/>
        </p:spPr>
        <p:txBody>
          <a:bodyPr wrap="square" lIns="0" tIns="0" rIns="0" bIns="0" rtlCol="0" anchor="t"/>
          <a:lstStyle/>
          <a:p>
            <a:pPr marL="0" indent="0" algn="l">
              <a:lnSpc>
                <a:spcPts val="2500"/>
              </a:lnSpc>
              <a:buNone/>
            </a:pPr>
            <a:r>
              <a:rPr lang="en-US" dirty="0">
                <a:solidFill>
                  <a:srgbClr val="383838"/>
                </a:solidFill>
                <a:latin typeface="DM Sans" pitchFamily="34" charset="0"/>
                <a:ea typeface="DM Sans" pitchFamily="34" charset="-122"/>
                <a:cs typeface="DM Sans" pitchFamily="34" charset="-120"/>
              </a:rPr>
              <a:t>Yoshlikda sodir etilgan xato butun umr davomida vijdon azobiga sabab bo'lishi mumkin</a:t>
            </a:r>
            <a:endParaRPr lang="en-US" dirty="0"/>
          </a:p>
        </p:txBody>
      </p:sp>
      <p:sp>
        <p:nvSpPr>
          <p:cNvPr id="12" name="Shape 8"/>
          <p:cNvSpPr/>
          <p:nvPr/>
        </p:nvSpPr>
        <p:spPr>
          <a:xfrm>
            <a:off x="5693807" y="4631412"/>
            <a:ext cx="8189476" cy="11430"/>
          </a:xfrm>
          <a:prstGeom prst="roundRect">
            <a:avLst>
              <a:gd name="adj" fmla="val 261508"/>
            </a:avLst>
          </a:prstGeom>
          <a:solidFill>
            <a:srgbClr val="D8D4D4"/>
          </a:solidFill>
          <a:ln/>
        </p:spPr>
      </p:sp>
      <p:pic>
        <p:nvPicPr>
          <p:cNvPr id="13" name="Image 2" descr="preencoded.png"/>
          <p:cNvPicPr>
            <a:picLocks noChangeAspect="1"/>
          </p:cNvPicPr>
          <p:nvPr/>
        </p:nvPicPr>
        <p:blipFill>
          <a:blip r:embed="rId5"/>
          <a:stretch>
            <a:fillRect/>
          </a:stretch>
        </p:blipFill>
        <p:spPr>
          <a:xfrm>
            <a:off x="1549360" y="4665821"/>
            <a:ext cx="4913709" cy="1482566"/>
          </a:xfrm>
          <a:prstGeom prst="rect">
            <a:avLst/>
          </a:prstGeom>
        </p:spPr>
      </p:pic>
      <p:sp>
        <p:nvSpPr>
          <p:cNvPr id="14" name="Text 9"/>
          <p:cNvSpPr/>
          <p:nvPr/>
        </p:nvSpPr>
        <p:spPr>
          <a:xfrm>
            <a:off x="3939778" y="5207794"/>
            <a:ext cx="132755" cy="398502"/>
          </a:xfrm>
          <a:prstGeom prst="rect">
            <a:avLst/>
          </a:prstGeom>
          <a:noFill/>
          <a:ln/>
        </p:spPr>
        <p:txBody>
          <a:bodyPr wrap="none" lIns="0" tIns="0" rIns="0" bIns="0" rtlCol="0" anchor="t"/>
          <a:lstStyle/>
          <a:p>
            <a:pPr marL="0" indent="0" algn="ctr">
              <a:lnSpc>
                <a:spcPts val="3100"/>
              </a:lnSpc>
              <a:buNone/>
            </a:pPr>
            <a:r>
              <a:rPr lang="en-US" sz="2400" dirty="0">
                <a:solidFill>
                  <a:srgbClr val="383838"/>
                </a:solidFill>
                <a:latin typeface="PT Serif" pitchFamily="34" charset="0"/>
                <a:ea typeface="PT Serif" pitchFamily="34" charset="-122"/>
                <a:cs typeface="PT Serif" pitchFamily="34" charset="-120"/>
              </a:rPr>
              <a:t>3</a:t>
            </a:r>
            <a:endParaRPr lang="en-US" sz="2400" dirty="0"/>
          </a:p>
        </p:txBody>
      </p:sp>
      <p:sp>
        <p:nvSpPr>
          <p:cNvPr id="15" name="Text 10"/>
          <p:cNvSpPr/>
          <p:nvPr/>
        </p:nvSpPr>
        <p:spPr>
          <a:xfrm>
            <a:off x="7569339" y="6586752"/>
            <a:ext cx="3619500" cy="326946"/>
          </a:xfrm>
          <a:prstGeom prst="rect">
            <a:avLst/>
          </a:prstGeom>
          <a:noFill/>
          <a:ln/>
        </p:spPr>
        <p:txBody>
          <a:bodyPr wrap="none" lIns="0" tIns="0" rIns="0" bIns="0" rtlCol="0" anchor="t"/>
          <a:lstStyle/>
          <a:p>
            <a:pPr marL="0" indent="0" algn="l">
              <a:lnSpc>
                <a:spcPts val="2550"/>
              </a:lnSpc>
              <a:buNone/>
            </a:pPr>
            <a:r>
              <a:rPr lang="en-US" sz="2800" b="1" dirty="0">
                <a:solidFill>
                  <a:srgbClr val="383838"/>
                </a:solidFill>
                <a:latin typeface="PT Serif" pitchFamily="34" charset="0"/>
                <a:ea typeface="PT Serif" pitchFamily="34" charset="-122"/>
                <a:cs typeface="PT Serif" pitchFamily="34" charset="-120"/>
              </a:rPr>
              <a:t>Ijtimoiy aloqalarning yo'qolishi</a:t>
            </a:r>
            <a:endParaRPr lang="en-US" sz="2800" b="1" dirty="0"/>
          </a:p>
        </p:txBody>
      </p:sp>
      <p:sp>
        <p:nvSpPr>
          <p:cNvPr id="16" name="Text 11"/>
          <p:cNvSpPr/>
          <p:nvPr/>
        </p:nvSpPr>
        <p:spPr>
          <a:xfrm>
            <a:off x="7642145" y="7135298"/>
            <a:ext cx="4292798" cy="318849"/>
          </a:xfrm>
          <a:prstGeom prst="rect">
            <a:avLst/>
          </a:prstGeom>
          <a:noFill/>
          <a:ln/>
        </p:spPr>
        <p:txBody>
          <a:bodyPr wrap="none" lIns="0" tIns="0" rIns="0" bIns="0" rtlCol="0" anchor="t"/>
          <a:lstStyle/>
          <a:p>
            <a:pPr marL="0" indent="0" algn="l">
              <a:lnSpc>
                <a:spcPts val="2500"/>
              </a:lnSpc>
              <a:buNone/>
            </a:pPr>
            <a:r>
              <a:rPr lang="en-US" dirty="0">
                <a:solidFill>
                  <a:srgbClr val="383838"/>
                </a:solidFill>
                <a:latin typeface="DM Sans" pitchFamily="34" charset="0"/>
                <a:ea typeface="DM Sans" pitchFamily="34" charset="-122"/>
                <a:cs typeface="DM Sans" pitchFamily="34" charset="-120"/>
              </a:rPr>
              <a:t>Do'stlar va hamkasblarning ishonchini yo'qotish</a:t>
            </a:r>
            <a:endParaRPr lang="en-US" dirty="0"/>
          </a:p>
        </p:txBody>
      </p:sp>
      <p:sp>
        <p:nvSpPr>
          <p:cNvPr id="17" name="Shape 12"/>
          <p:cNvSpPr/>
          <p:nvPr/>
        </p:nvSpPr>
        <p:spPr>
          <a:xfrm>
            <a:off x="6512838" y="6163747"/>
            <a:ext cx="7370445" cy="11430"/>
          </a:xfrm>
          <a:prstGeom prst="roundRect">
            <a:avLst>
              <a:gd name="adj" fmla="val 261508"/>
            </a:avLst>
          </a:prstGeom>
          <a:solidFill>
            <a:srgbClr val="D8D4D4"/>
          </a:solidFill>
          <a:ln/>
        </p:spPr>
      </p:sp>
      <p:pic>
        <p:nvPicPr>
          <p:cNvPr id="18" name="Image 3" descr="preencoded.png"/>
          <p:cNvPicPr>
            <a:picLocks noChangeAspect="1"/>
          </p:cNvPicPr>
          <p:nvPr/>
        </p:nvPicPr>
        <p:blipFill>
          <a:blip r:embed="rId6"/>
          <a:stretch>
            <a:fillRect/>
          </a:stretch>
        </p:blipFill>
        <p:spPr>
          <a:xfrm>
            <a:off x="730329" y="6198156"/>
            <a:ext cx="6551652" cy="1482566"/>
          </a:xfrm>
          <a:prstGeom prst="rect">
            <a:avLst/>
          </a:prstGeom>
        </p:spPr>
      </p:pic>
      <p:sp>
        <p:nvSpPr>
          <p:cNvPr id="19" name="Text 13"/>
          <p:cNvSpPr/>
          <p:nvPr/>
        </p:nvSpPr>
        <p:spPr>
          <a:xfrm>
            <a:off x="3939778" y="6740128"/>
            <a:ext cx="132755" cy="398502"/>
          </a:xfrm>
          <a:prstGeom prst="rect">
            <a:avLst/>
          </a:prstGeom>
          <a:noFill/>
          <a:ln/>
        </p:spPr>
        <p:txBody>
          <a:bodyPr wrap="none" lIns="0" tIns="0" rIns="0" bIns="0" rtlCol="0" anchor="t"/>
          <a:lstStyle/>
          <a:p>
            <a:pPr marL="0" indent="0" algn="ctr">
              <a:lnSpc>
                <a:spcPts val="3100"/>
              </a:lnSpc>
              <a:buNone/>
            </a:pPr>
            <a:r>
              <a:rPr lang="en-US" sz="2400" dirty="0">
                <a:solidFill>
                  <a:srgbClr val="383838"/>
                </a:solidFill>
                <a:latin typeface="PT Serif" pitchFamily="34" charset="0"/>
                <a:ea typeface="PT Serif" pitchFamily="34" charset="-122"/>
                <a:cs typeface="PT Serif" pitchFamily="34" charset="-120"/>
              </a:rPr>
              <a:t>4</a:t>
            </a:r>
            <a:endParaRPr lang="en-US" sz="2400" dirty="0"/>
          </a:p>
        </p:txBody>
      </p:sp>
      <p:sp>
        <p:nvSpPr>
          <p:cNvPr id="20" name="Text 14"/>
          <p:cNvSpPr/>
          <p:nvPr/>
        </p:nvSpPr>
        <p:spPr>
          <a:xfrm>
            <a:off x="6671548" y="5065847"/>
            <a:ext cx="2745105" cy="326946"/>
          </a:xfrm>
          <a:prstGeom prst="rect">
            <a:avLst/>
          </a:prstGeom>
          <a:noFill/>
          <a:ln/>
        </p:spPr>
        <p:txBody>
          <a:bodyPr wrap="none" lIns="0" tIns="0" rIns="0" bIns="0" rtlCol="0" anchor="t"/>
          <a:lstStyle/>
          <a:p>
            <a:pPr marL="0" indent="0" algn="l">
              <a:lnSpc>
                <a:spcPts val="2550"/>
              </a:lnSpc>
              <a:buNone/>
            </a:pPr>
            <a:r>
              <a:rPr lang="en-US" sz="2800" b="1" dirty="0">
                <a:solidFill>
                  <a:srgbClr val="383838"/>
                </a:solidFill>
                <a:latin typeface="PT Serif" pitchFamily="34" charset="0"/>
                <a:ea typeface="PT Serif" pitchFamily="34" charset="-122"/>
                <a:cs typeface="PT Serif" pitchFamily="34" charset="-120"/>
              </a:rPr>
              <a:t>Moliyaviy qiyinchiliklar</a:t>
            </a:r>
            <a:endParaRPr lang="en-US" sz="2800" b="1" dirty="0"/>
          </a:p>
        </p:txBody>
      </p:sp>
      <p:sp>
        <p:nvSpPr>
          <p:cNvPr id="21" name="Text 15"/>
          <p:cNvSpPr/>
          <p:nvPr/>
        </p:nvSpPr>
        <p:spPr>
          <a:xfrm>
            <a:off x="6671789" y="5606296"/>
            <a:ext cx="7149227" cy="326946"/>
          </a:xfrm>
          <a:prstGeom prst="rect">
            <a:avLst/>
          </a:prstGeom>
          <a:noFill/>
          <a:ln/>
        </p:spPr>
        <p:txBody>
          <a:bodyPr wrap="none" lIns="0" tIns="0" rIns="0" bIns="0" rtlCol="0" anchor="t"/>
          <a:lstStyle/>
          <a:p>
            <a:pPr marL="0" indent="0" algn="l">
              <a:lnSpc>
                <a:spcPts val="2500"/>
              </a:lnSpc>
              <a:buNone/>
            </a:pPr>
            <a:r>
              <a:rPr lang="en-US" dirty="0">
                <a:solidFill>
                  <a:srgbClr val="383838"/>
                </a:solidFill>
                <a:latin typeface="DM Sans" pitchFamily="34" charset="0"/>
                <a:ea typeface="DM Sans" pitchFamily="34" charset="-122"/>
                <a:cs typeface="DM Sans" pitchFamily="34" charset="-120"/>
              </a:rPr>
              <a:t>Jarima va boshqa moliyaviy majburiyatlar tufayli qarzga botish xavfi</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1582685" y="886112"/>
            <a:ext cx="5954197" cy="744260"/>
          </a:xfrm>
          <a:prstGeom prst="rect">
            <a:avLst/>
          </a:prstGeom>
          <a:noFill/>
          <a:ln/>
        </p:spPr>
        <p:txBody>
          <a:bodyPr wrap="none" lIns="0" tIns="0" rIns="0" bIns="0" rtlCol="0" anchor="t"/>
          <a:lstStyle/>
          <a:p>
            <a:pPr marL="0" indent="0">
              <a:lnSpc>
                <a:spcPts val="5850"/>
              </a:lnSpc>
              <a:buNone/>
            </a:pPr>
            <a:r>
              <a:rPr lang="en-US" sz="4650" b="1" dirty="0">
                <a:solidFill>
                  <a:srgbClr val="020202"/>
                </a:solidFill>
                <a:latin typeface="PT Serif" pitchFamily="34" charset="0"/>
                <a:ea typeface="PT Serif" pitchFamily="34" charset="-122"/>
                <a:cs typeface="PT Serif" pitchFamily="34" charset="-120"/>
              </a:rPr>
              <a:t>Oilaga ta'siri</a:t>
            </a:r>
            <a:endParaRPr lang="en-US" sz="4650" b="1" dirty="0"/>
          </a:p>
        </p:txBody>
      </p:sp>
      <p:pic>
        <p:nvPicPr>
          <p:cNvPr id="3" name="Image 0" descr="preencoded.png"/>
          <p:cNvPicPr>
            <a:picLocks noChangeAspect="1"/>
          </p:cNvPicPr>
          <p:nvPr/>
        </p:nvPicPr>
        <p:blipFill>
          <a:blip r:embed="rId3"/>
          <a:stretch>
            <a:fillRect/>
          </a:stretch>
        </p:blipFill>
        <p:spPr>
          <a:xfrm>
            <a:off x="793790" y="2137172"/>
            <a:ext cx="4120753" cy="2546747"/>
          </a:xfrm>
          <a:prstGeom prst="rect">
            <a:avLst/>
          </a:prstGeom>
        </p:spPr>
      </p:pic>
      <p:sp>
        <p:nvSpPr>
          <p:cNvPr id="4" name="Text 1"/>
          <p:cNvSpPr/>
          <p:nvPr/>
        </p:nvSpPr>
        <p:spPr>
          <a:xfrm>
            <a:off x="793790" y="4967407"/>
            <a:ext cx="3123843" cy="372070"/>
          </a:xfrm>
          <a:prstGeom prst="rect">
            <a:avLst/>
          </a:prstGeom>
          <a:noFill/>
          <a:ln/>
        </p:spPr>
        <p:txBody>
          <a:bodyPr wrap="none" lIns="0" tIns="0" rIns="0" bIns="0" rtlCol="0" anchor="t"/>
          <a:lstStyle/>
          <a:p>
            <a:pPr marL="0" indent="0" algn="l">
              <a:lnSpc>
                <a:spcPts val="2900"/>
              </a:lnSpc>
              <a:buNone/>
            </a:pPr>
            <a:r>
              <a:rPr lang="en-US" sz="2300" b="1" dirty="0">
                <a:solidFill>
                  <a:srgbClr val="383838"/>
                </a:solidFill>
                <a:latin typeface="PT Serif" pitchFamily="34" charset="0"/>
                <a:ea typeface="PT Serif" pitchFamily="34" charset="-122"/>
                <a:cs typeface="PT Serif" pitchFamily="34" charset="-120"/>
              </a:rPr>
              <a:t>Moliyaviy qiyinchiliklar</a:t>
            </a:r>
            <a:endParaRPr lang="en-US" sz="2300" b="1" dirty="0"/>
          </a:p>
        </p:txBody>
      </p:sp>
      <p:sp>
        <p:nvSpPr>
          <p:cNvPr id="5" name="Text 2"/>
          <p:cNvSpPr/>
          <p:nvPr/>
        </p:nvSpPr>
        <p:spPr>
          <a:xfrm>
            <a:off x="793790" y="5475565"/>
            <a:ext cx="4120753" cy="1814513"/>
          </a:xfrm>
          <a:prstGeom prst="rect">
            <a:avLst/>
          </a:prstGeom>
          <a:noFill/>
          <a:ln/>
        </p:spPr>
        <p:txBody>
          <a:bodyPr wrap="square" lIns="0" tIns="0" rIns="0" bIns="0" rtlCol="0" anchor="t"/>
          <a:lstStyle/>
          <a:p>
            <a:pPr marL="0" indent="0" algn="l">
              <a:lnSpc>
                <a:spcPts val="2850"/>
              </a:lnSpc>
              <a:buNone/>
            </a:pPr>
            <a:r>
              <a:rPr lang="en-US" sz="1750" dirty="0">
                <a:solidFill>
                  <a:srgbClr val="383838"/>
                </a:solidFill>
                <a:latin typeface="DM Sans" pitchFamily="34" charset="0"/>
                <a:ea typeface="DM Sans" pitchFamily="34" charset="-122"/>
                <a:cs typeface="DM Sans" pitchFamily="34" charset="-120"/>
              </a:rPr>
              <a:t>Korrupsiya tufayli oila a'zolari ish joyini yo'qotishi, daromadlardan mahrum bo'lishi mumkin. Bu esa oilaning moliyaviy ahvoliga jiddiy ta'sir ko'rsatadi.</a:t>
            </a:r>
            <a:endParaRPr lang="en-US" sz="1750" dirty="0"/>
          </a:p>
        </p:txBody>
      </p:sp>
      <p:pic>
        <p:nvPicPr>
          <p:cNvPr id="6" name="Image 1" descr="preencoded.png"/>
          <p:cNvPicPr>
            <a:picLocks noChangeAspect="1"/>
          </p:cNvPicPr>
          <p:nvPr/>
        </p:nvPicPr>
        <p:blipFill>
          <a:blip r:embed="rId4"/>
          <a:stretch>
            <a:fillRect/>
          </a:stretch>
        </p:blipFill>
        <p:spPr>
          <a:xfrm>
            <a:off x="5254704" y="2137172"/>
            <a:ext cx="4120872" cy="2546866"/>
          </a:xfrm>
          <a:prstGeom prst="rect">
            <a:avLst/>
          </a:prstGeom>
        </p:spPr>
      </p:pic>
      <p:sp>
        <p:nvSpPr>
          <p:cNvPr id="7" name="Text 3"/>
          <p:cNvSpPr/>
          <p:nvPr/>
        </p:nvSpPr>
        <p:spPr>
          <a:xfrm>
            <a:off x="5254704" y="4967526"/>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383838"/>
                </a:solidFill>
                <a:latin typeface="PT Serif" pitchFamily="34" charset="0"/>
                <a:ea typeface="PT Serif" pitchFamily="34" charset="-122"/>
                <a:cs typeface="PT Serif" pitchFamily="34" charset="-120"/>
              </a:rPr>
              <a:t>Psixologik ta'sir</a:t>
            </a:r>
            <a:endParaRPr lang="en-US" sz="2300" b="1" dirty="0"/>
          </a:p>
        </p:txBody>
      </p:sp>
      <p:sp>
        <p:nvSpPr>
          <p:cNvPr id="8" name="Text 4"/>
          <p:cNvSpPr/>
          <p:nvPr/>
        </p:nvSpPr>
        <p:spPr>
          <a:xfrm>
            <a:off x="5254704" y="5475684"/>
            <a:ext cx="4120872" cy="1814513"/>
          </a:xfrm>
          <a:prstGeom prst="rect">
            <a:avLst/>
          </a:prstGeom>
          <a:noFill/>
          <a:ln/>
        </p:spPr>
        <p:txBody>
          <a:bodyPr wrap="square" lIns="0" tIns="0" rIns="0" bIns="0" rtlCol="0" anchor="t"/>
          <a:lstStyle/>
          <a:p>
            <a:pPr marL="0" indent="0" algn="l">
              <a:lnSpc>
                <a:spcPts val="2850"/>
              </a:lnSpc>
              <a:buNone/>
            </a:pPr>
            <a:r>
              <a:rPr lang="en-US" sz="1750" dirty="0">
                <a:solidFill>
                  <a:srgbClr val="383838"/>
                </a:solidFill>
                <a:latin typeface="DM Sans" pitchFamily="34" charset="0"/>
                <a:ea typeface="DM Sans" pitchFamily="34" charset="-122"/>
                <a:cs typeface="DM Sans" pitchFamily="34" charset="-120"/>
              </a:rPr>
              <a:t>Oila a'zolari, ayniqsa bolalar uchun bu holat katta ruhiy zarba bo'lishi mumkin. Ota-onaga bo'lgan ishonch yo'qolishi, oiladagi munosabatlarning buzilishi kuzatiladi.</a:t>
            </a:r>
            <a:endParaRPr lang="en-US" sz="1750" dirty="0"/>
          </a:p>
        </p:txBody>
      </p:sp>
      <p:pic>
        <p:nvPicPr>
          <p:cNvPr id="9" name="Image 2" descr="preencoded.png"/>
          <p:cNvPicPr>
            <a:picLocks noChangeAspect="1"/>
          </p:cNvPicPr>
          <p:nvPr/>
        </p:nvPicPr>
        <p:blipFill>
          <a:blip r:embed="rId5"/>
          <a:stretch>
            <a:fillRect/>
          </a:stretch>
        </p:blipFill>
        <p:spPr>
          <a:xfrm>
            <a:off x="9715738" y="2137172"/>
            <a:ext cx="4120753" cy="2546747"/>
          </a:xfrm>
          <a:prstGeom prst="rect">
            <a:avLst/>
          </a:prstGeom>
        </p:spPr>
      </p:pic>
      <p:sp>
        <p:nvSpPr>
          <p:cNvPr id="10" name="Text 5"/>
          <p:cNvSpPr/>
          <p:nvPr/>
        </p:nvSpPr>
        <p:spPr>
          <a:xfrm>
            <a:off x="9715738" y="4967407"/>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383838"/>
                </a:solidFill>
                <a:latin typeface="PT Serif" pitchFamily="34" charset="0"/>
                <a:ea typeface="PT Serif" pitchFamily="34" charset="-122"/>
                <a:cs typeface="PT Serif" pitchFamily="34" charset="-120"/>
              </a:rPr>
              <a:t>Ijtimoiy ajralish</a:t>
            </a:r>
            <a:endParaRPr lang="en-US" sz="2300" b="1" dirty="0"/>
          </a:p>
        </p:txBody>
      </p:sp>
      <p:sp>
        <p:nvSpPr>
          <p:cNvPr id="11" name="Text 6"/>
          <p:cNvSpPr/>
          <p:nvPr/>
        </p:nvSpPr>
        <p:spPr>
          <a:xfrm>
            <a:off x="9715738" y="5475565"/>
            <a:ext cx="4120753" cy="1451610"/>
          </a:xfrm>
          <a:prstGeom prst="rect">
            <a:avLst/>
          </a:prstGeom>
          <a:noFill/>
          <a:ln/>
        </p:spPr>
        <p:txBody>
          <a:bodyPr wrap="square" lIns="0" tIns="0" rIns="0" bIns="0" rtlCol="0" anchor="t"/>
          <a:lstStyle/>
          <a:p>
            <a:pPr marL="0" indent="0" algn="l">
              <a:lnSpc>
                <a:spcPts val="2850"/>
              </a:lnSpc>
              <a:buNone/>
            </a:pPr>
            <a:r>
              <a:rPr lang="en-US" sz="1750" dirty="0">
                <a:solidFill>
                  <a:srgbClr val="383838"/>
                </a:solidFill>
                <a:latin typeface="DM Sans" pitchFamily="34" charset="0"/>
                <a:ea typeface="DM Sans" pitchFamily="34" charset="-122"/>
                <a:cs typeface="DM Sans" pitchFamily="34" charset="-120"/>
              </a:rPr>
              <a:t>Korrupsiya bilan bog'liq jamoatchilik fikri butun oilaga salbiy ta'sir ko'rsatadi. Do'stlar, qo'shnilar va qarindoshlar bilan munosabatlar buzilishi mumkin.</a:t>
            </a:r>
            <a:endParaRPr lang="en-US" sz="17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32974" y="513979"/>
            <a:ext cx="5512356" cy="604838"/>
          </a:xfrm>
          <a:prstGeom prst="rect">
            <a:avLst/>
          </a:prstGeom>
          <a:noFill/>
          <a:ln/>
        </p:spPr>
        <p:txBody>
          <a:bodyPr wrap="none" lIns="0" tIns="0" rIns="0" bIns="0" rtlCol="0" anchor="t"/>
          <a:lstStyle/>
          <a:p>
            <a:pPr marL="0" indent="0">
              <a:lnSpc>
                <a:spcPts val="4750"/>
              </a:lnSpc>
              <a:buNone/>
            </a:pPr>
            <a:r>
              <a:rPr lang="en-US" sz="3800" b="1" dirty="0">
                <a:solidFill>
                  <a:srgbClr val="020202"/>
                </a:solidFill>
                <a:latin typeface="PT Serif" pitchFamily="34" charset="0"/>
                <a:ea typeface="PT Serif" pitchFamily="34" charset="-122"/>
                <a:cs typeface="PT Serif" pitchFamily="34" charset="-120"/>
              </a:rPr>
              <a:t>Bolalar ulg'ayishiga ta'siri</a:t>
            </a:r>
            <a:endParaRPr lang="en-US" sz="3800" b="1" dirty="0"/>
          </a:p>
        </p:txBody>
      </p:sp>
      <p:sp>
        <p:nvSpPr>
          <p:cNvPr id="4" name="Shape 1"/>
          <p:cNvSpPr/>
          <p:nvPr/>
        </p:nvSpPr>
        <p:spPr>
          <a:xfrm>
            <a:off x="910114" y="1536740"/>
            <a:ext cx="22860" cy="6037421"/>
          </a:xfrm>
          <a:prstGeom prst="roundRect">
            <a:avLst>
              <a:gd name="adj" fmla="val 120951"/>
            </a:avLst>
          </a:prstGeom>
          <a:solidFill>
            <a:srgbClr val="D8D4D4"/>
          </a:solidFill>
          <a:ln/>
        </p:spPr>
      </p:sp>
      <p:sp>
        <p:nvSpPr>
          <p:cNvPr id="5" name="Shape 2"/>
          <p:cNvSpPr/>
          <p:nvPr/>
        </p:nvSpPr>
        <p:spPr>
          <a:xfrm>
            <a:off x="1106031" y="1939885"/>
            <a:ext cx="645081" cy="22860"/>
          </a:xfrm>
          <a:prstGeom prst="roundRect">
            <a:avLst>
              <a:gd name="adj" fmla="val 120951"/>
            </a:avLst>
          </a:prstGeom>
          <a:solidFill>
            <a:srgbClr val="D8D4D4"/>
          </a:solidFill>
          <a:ln/>
        </p:spPr>
      </p:sp>
      <p:sp>
        <p:nvSpPr>
          <p:cNvPr id="6" name="Shape 3"/>
          <p:cNvSpPr/>
          <p:nvPr/>
        </p:nvSpPr>
        <p:spPr>
          <a:xfrm>
            <a:off x="714196" y="1744028"/>
            <a:ext cx="414695" cy="414695"/>
          </a:xfrm>
          <a:prstGeom prst="roundRect">
            <a:avLst>
              <a:gd name="adj" fmla="val 6667"/>
            </a:avLst>
          </a:prstGeom>
          <a:solidFill>
            <a:srgbClr val="F2EEEE"/>
          </a:solidFill>
          <a:ln/>
        </p:spPr>
      </p:sp>
      <p:sp>
        <p:nvSpPr>
          <p:cNvPr id="7" name="Text 4"/>
          <p:cNvSpPr/>
          <p:nvPr/>
        </p:nvSpPr>
        <p:spPr>
          <a:xfrm>
            <a:off x="844213" y="1806178"/>
            <a:ext cx="154662" cy="290274"/>
          </a:xfrm>
          <a:prstGeom prst="rect">
            <a:avLst/>
          </a:prstGeom>
          <a:noFill/>
          <a:ln/>
        </p:spPr>
        <p:txBody>
          <a:bodyPr wrap="none" lIns="0" tIns="0" rIns="0" bIns="0" rtlCol="0" anchor="t"/>
          <a:lstStyle/>
          <a:p>
            <a:pPr marL="0" indent="0" algn="ctr">
              <a:lnSpc>
                <a:spcPts val="2250"/>
              </a:lnSpc>
              <a:buNone/>
            </a:pPr>
            <a:r>
              <a:rPr lang="en-US" sz="2800" dirty="0">
                <a:solidFill>
                  <a:srgbClr val="383838"/>
                </a:solidFill>
                <a:latin typeface="PT Serif" pitchFamily="34" charset="0"/>
                <a:ea typeface="PT Serif" pitchFamily="34" charset="-122"/>
                <a:cs typeface="PT Serif" pitchFamily="34" charset="-120"/>
              </a:rPr>
              <a:t>1</a:t>
            </a:r>
            <a:endParaRPr lang="en-US" sz="2800" dirty="0"/>
          </a:p>
        </p:txBody>
      </p:sp>
      <p:sp>
        <p:nvSpPr>
          <p:cNvPr id="8" name="Text 5"/>
          <p:cNvSpPr/>
          <p:nvPr/>
        </p:nvSpPr>
        <p:spPr>
          <a:xfrm>
            <a:off x="1935242" y="1721048"/>
            <a:ext cx="4262557" cy="302419"/>
          </a:xfrm>
          <a:prstGeom prst="rect">
            <a:avLst/>
          </a:prstGeom>
          <a:noFill/>
          <a:ln/>
        </p:spPr>
        <p:txBody>
          <a:bodyPr wrap="none" lIns="0" tIns="0" rIns="0" bIns="0" rtlCol="0" anchor="t"/>
          <a:lstStyle/>
          <a:p>
            <a:pPr marL="0" indent="0" algn="l">
              <a:lnSpc>
                <a:spcPts val="2350"/>
              </a:lnSpc>
              <a:buNone/>
            </a:pPr>
            <a:r>
              <a:rPr lang="en-US" sz="2400" b="1" dirty="0">
                <a:solidFill>
                  <a:srgbClr val="383838"/>
                </a:solidFill>
                <a:latin typeface="PT Serif" pitchFamily="34" charset="0"/>
                <a:ea typeface="PT Serif" pitchFamily="34" charset="-122"/>
                <a:cs typeface="PT Serif" pitchFamily="34" charset="-120"/>
              </a:rPr>
              <a:t>Moliyaviy imkoniyatlarning cheklanishi</a:t>
            </a:r>
            <a:endParaRPr lang="en-US" sz="2400" b="1" dirty="0"/>
          </a:p>
        </p:txBody>
      </p:sp>
      <p:sp>
        <p:nvSpPr>
          <p:cNvPr id="9" name="Text 6"/>
          <p:cNvSpPr/>
          <p:nvPr/>
        </p:nvSpPr>
        <p:spPr>
          <a:xfrm>
            <a:off x="1935242" y="2133957"/>
            <a:ext cx="6563678" cy="589598"/>
          </a:xfrm>
          <a:prstGeom prst="rect">
            <a:avLst/>
          </a:prstGeom>
          <a:noFill/>
          <a:ln/>
        </p:spPr>
        <p:txBody>
          <a:bodyPr wrap="square" lIns="0" tIns="0" rIns="0" bIns="0" rtlCol="0" anchor="t"/>
          <a:lstStyle/>
          <a:p>
            <a:pPr marL="0" indent="0" algn="l">
              <a:lnSpc>
                <a:spcPts val="2300"/>
              </a:lnSpc>
              <a:buNone/>
            </a:pPr>
            <a:r>
              <a:rPr lang="en-US" dirty="0">
                <a:solidFill>
                  <a:srgbClr val="383838"/>
                </a:solidFill>
                <a:latin typeface="DM Sans" pitchFamily="34" charset="0"/>
                <a:ea typeface="DM Sans" pitchFamily="34" charset="-122"/>
                <a:cs typeface="DM Sans" pitchFamily="34" charset="-120"/>
              </a:rPr>
              <a:t>Ota-onaning korrupsiya tufayli moliyaviy ahvoli yomonlashishi bolalarning ta'lim olish va rivojlanish imkoniyatlariga salbiy ta'sir ko'rsatadi</a:t>
            </a:r>
            <a:endParaRPr lang="en-US" dirty="0"/>
          </a:p>
        </p:txBody>
      </p:sp>
      <p:sp>
        <p:nvSpPr>
          <p:cNvPr id="10" name="Shape 7"/>
          <p:cNvSpPr/>
          <p:nvPr/>
        </p:nvSpPr>
        <p:spPr>
          <a:xfrm>
            <a:off x="1106031" y="3495318"/>
            <a:ext cx="645081" cy="22860"/>
          </a:xfrm>
          <a:prstGeom prst="roundRect">
            <a:avLst>
              <a:gd name="adj" fmla="val 120951"/>
            </a:avLst>
          </a:prstGeom>
          <a:solidFill>
            <a:srgbClr val="D8D4D4"/>
          </a:solidFill>
          <a:ln/>
        </p:spPr>
      </p:sp>
      <p:sp>
        <p:nvSpPr>
          <p:cNvPr id="11" name="Shape 8"/>
          <p:cNvSpPr/>
          <p:nvPr/>
        </p:nvSpPr>
        <p:spPr>
          <a:xfrm>
            <a:off x="714196" y="3299460"/>
            <a:ext cx="414695" cy="414695"/>
          </a:xfrm>
          <a:prstGeom prst="roundRect">
            <a:avLst>
              <a:gd name="adj" fmla="val 6667"/>
            </a:avLst>
          </a:prstGeom>
          <a:solidFill>
            <a:srgbClr val="F2EEEE"/>
          </a:solidFill>
          <a:ln/>
        </p:spPr>
      </p:sp>
      <p:sp>
        <p:nvSpPr>
          <p:cNvPr id="12" name="Text 9"/>
          <p:cNvSpPr/>
          <p:nvPr/>
        </p:nvSpPr>
        <p:spPr>
          <a:xfrm>
            <a:off x="844213" y="3361611"/>
            <a:ext cx="154662" cy="290274"/>
          </a:xfrm>
          <a:prstGeom prst="rect">
            <a:avLst/>
          </a:prstGeom>
          <a:noFill/>
          <a:ln/>
        </p:spPr>
        <p:txBody>
          <a:bodyPr wrap="none" lIns="0" tIns="0" rIns="0" bIns="0" rtlCol="0" anchor="t"/>
          <a:lstStyle/>
          <a:p>
            <a:pPr marL="0" indent="0" algn="ctr">
              <a:lnSpc>
                <a:spcPts val="2250"/>
              </a:lnSpc>
              <a:buNone/>
            </a:pPr>
            <a:r>
              <a:rPr lang="en-US" sz="2800" dirty="0">
                <a:solidFill>
                  <a:srgbClr val="383838"/>
                </a:solidFill>
                <a:latin typeface="PT Serif" pitchFamily="34" charset="0"/>
                <a:ea typeface="PT Serif" pitchFamily="34" charset="-122"/>
                <a:cs typeface="PT Serif" pitchFamily="34" charset="-120"/>
              </a:rPr>
              <a:t>2</a:t>
            </a:r>
            <a:endParaRPr lang="en-US" sz="2800" dirty="0"/>
          </a:p>
        </p:txBody>
      </p:sp>
      <p:sp>
        <p:nvSpPr>
          <p:cNvPr id="13" name="Text 10"/>
          <p:cNvSpPr/>
          <p:nvPr/>
        </p:nvSpPr>
        <p:spPr>
          <a:xfrm>
            <a:off x="1935242" y="3276481"/>
            <a:ext cx="2419231" cy="302419"/>
          </a:xfrm>
          <a:prstGeom prst="rect">
            <a:avLst/>
          </a:prstGeom>
          <a:noFill/>
          <a:ln/>
        </p:spPr>
        <p:txBody>
          <a:bodyPr wrap="none" lIns="0" tIns="0" rIns="0" bIns="0" rtlCol="0" anchor="t"/>
          <a:lstStyle/>
          <a:p>
            <a:pPr marL="0" indent="0" algn="l">
              <a:lnSpc>
                <a:spcPts val="2350"/>
              </a:lnSpc>
              <a:buNone/>
            </a:pPr>
            <a:r>
              <a:rPr lang="en-US" sz="2400" b="1" dirty="0">
                <a:solidFill>
                  <a:srgbClr val="383838"/>
                </a:solidFill>
                <a:latin typeface="PT Serif" pitchFamily="34" charset="0"/>
                <a:ea typeface="PT Serif" pitchFamily="34" charset="-122"/>
                <a:cs typeface="PT Serif" pitchFamily="34" charset="-120"/>
              </a:rPr>
              <a:t>Psixologik travma</a:t>
            </a:r>
            <a:endParaRPr lang="en-US" sz="2400" b="1" dirty="0"/>
          </a:p>
        </p:txBody>
      </p:sp>
      <p:sp>
        <p:nvSpPr>
          <p:cNvPr id="14" name="Text 11"/>
          <p:cNvSpPr/>
          <p:nvPr/>
        </p:nvSpPr>
        <p:spPr>
          <a:xfrm>
            <a:off x="1935242" y="3689390"/>
            <a:ext cx="6563678" cy="589598"/>
          </a:xfrm>
          <a:prstGeom prst="rect">
            <a:avLst/>
          </a:prstGeom>
          <a:noFill/>
          <a:ln/>
        </p:spPr>
        <p:txBody>
          <a:bodyPr wrap="square" lIns="0" tIns="0" rIns="0" bIns="0" rtlCol="0" anchor="t"/>
          <a:lstStyle/>
          <a:p>
            <a:pPr marL="0" indent="0" algn="l">
              <a:lnSpc>
                <a:spcPts val="2300"/>
              </a:lnSpc>
              <a:buNone/>
            </a:pPr>
            <a:r>
              <a:rPr lang="en-US" dirty="0">
                <a:solidFill>
                  <a:srgbClr val="383838"/>
                </a:solidFill>
                <a:latin typeface="DM Sans" pitchFamily="34" charset="0"/>
                <a:ea typeface="DM Sans" pitchFamily="34" charset="-122"/>
                <a:cs typeface="DM Sans" pitchFamily="34" charset="-120"/>
              </a:rPr>
              <a:t>Ota-onaning jamiyatdagi obro'sining tushishi bolalarga katta ruhiy zarba bo'lishi mumkin</a:t>
            </a:r>
            <a:endParaRPr lang="en-US" dirty="0"/>
          </a:p>
        </p:txBody>
      </p:sp>
      <p:sp>
        <p:nvSpPr>
          <p:cNvPr id="15" name="Shape 12"/>
          <p:cNvSpPr/>
          <p:nvPr/>
        </p:nvSpPr>
        <p:spPr>
          <a:xfrm>
            <a:off x="1106031" y="5050750"/>
            <a:ext cx="645081" cy="22860"/>
          </a:xfrm>
          <a:prstGeom prst="roundRect">
            <a:avLst>
              <a:gd name="adj" fmla="val 120951"/>
            </a:avLst>
          </a:prstGeom>
          <a:solidFill>
            <a:srgbClr val="D8D4D4"/>
          </a:solidFill>
          <a:ln/>
        </p:spPr>
      </p:sp>
      <p:sp>
        <p:nvSpPr>
          <p:cNvPr id="16" name="Shape 13"/>
          <p:cNvSpPr/>
          <p:nvPr/>
        </p:nvSpPr>
        <p:spPr>
          <a:xfrm>
            <a:off x="714196" y="4854893"/>
            <a:ext cx="414695" cy="414695"/>
          </a:xfrm>
          <a:prstGeom prst="roundRect">
            <a:avLst>
              <a:gd name="adj" fmla="val 6667"/>
            </a:avLst>
          </a:prstGeom>
          <a:solidFill>
            <a:srgbClr val="F2EEEE"/>
          </a:solidFill>
          <a:ln/>
        </p:spPr>
      </p:sp>
      <p:sp>
        <p:nvSpPr>
          <p:cNvPr id="17" name="Text 14"/>
          <p:cNvSpPr/>
          <p:nvPr/>
        </p:nvSpPr>
        <p:spPr>
          <a:xfrm>
            <a:off x="844213" y="4917043"/>
            <a:ext cx="154662" cy="290274"/>
          </a:xfrm>
          <a:prstGeom prst="rect">
            <a:avLst/>
          </a:prstGeom>
          <a:noFill/>
          <a:ln/>
        </p:spPr>
        <p:txBody>
          <a:bodyPr wrap="none" lIns="0" tIns="0" rIns="0" bIns="0" rtlCol="0" anchor="t"/>
          <a:lstStyle/>
          <a:p>
            <a:pPr marL="0" indent="0" algn="ctr">
              <a:lnSpc>
                <a:spcPts val="2250"/>
              </a:lnSpc>
              <a:buNone/>
            </a:pPr>
            <a:r>
              <a:rPr lang="en-US" sz="2800" dirty="0">
                <a:solidFill>
                  <a:srgbClr val="383838"/>
                </a:solidFill>
                <a:latin typeface="PT Serif" pitchFamily="34" charset="0"/>
                <a:ea typeface="PT Serif" pitchFamily="34" charset="-122"/>
                <a:cs typeface="PT Serif" pitchFamily="34" charset="-120"/>
              </a:rPr>
              <a:t>3</a:t>
            </a:r>
            <a:endParaRPr lang="en-US" sz="2800" dirty="0"/>
          </a:p>
        </p:txBody>
      </p:sp>
      <p:sp>
        <p:nvSpPr>
          <p:cNvPr id="18" name="Text 15"/>
          <p:cNvSpPr/>
          <p:nvPr/>
        </p:nvSpPr>
        <p:spPr>
          <a:xfrm>
            <a:off x="1935242" y="4831913"/>
            <a:ext cx="3868936" cy="302419"/>
          </a:xfrm>
          <a:prstGeom prst="rect">
            <a:avLst/>
          </a:prstGeom>
          <a:noFill/>
          <a:ln/>
        </p:spPr>
        <p:txBody>
          <a:bodyPr wrap="none" lIns="0" tIns="0" rIns="0" bIns="0" rtlCol="0" anchor="t"/>
          <a:lstStyle/>
          <a:p>
            <a:pPr marL="0" indent="0" algn="l">
              <a:lnSpc>
                <a:spcPts val="2350"/>
              </a:lnSpc>
              <a:buNone/>
            </a:pPr>
            <a:r>
              <a:rPr lang="en-US" sz="2400" b="1" dirty="0">
                <a:solidFill>
                  <a:srgbClr val="383838"/>
                </a:solidFill>
                <a:latin typeface="PT Serif" pitchFamily="34" charset="0"/>
                <a:ea typeface="PT Serif" pitchFamily="34" charset="-122"/>
                <a:cs typeface="PT Serif" pitchFamily="34" charset="-120"/>
              </a:rPr>
              <a:t>Ijtimoiy munosabatlarning buzilishi</a:t>
            </a:r>
            <a:endParaRPr lang="en-US" sz="2400" b="1" dirty="0"/>
          </a:p>
        </p:txBody>
      </p:sp>
      <p:sp>
        <p:nvSpPr>
          <p:cNvPr id="19" name="Text 16"/>
          <p:cNvSpPr/>
          <p:nvPr/>
        </p:nvSpPr>
        <p:spPr>
          <a:xfrm>
            <a:off x="1935242" y="5244822"/>
            <a:ext cx="6563678" cy="589598"/>
          </a:xfrm>
          <a:prstGeom prst="rect">
            <a:avLst/>
          </a:prstGeom>
          <a:noFill/>
          <a:ln/>
        </p:spPr>
        <p:txBody>
          <a:bodyPr wrap="square" lIns="0" tIns="0" rIns="0" bIns="0" rtlCol="0" anchor="t"/>
          <a:lstStyle/>
          <a:p>
            <a:pPr marL="0" indent="0" algn="l">
              <a:lnSpc>
                <a:spcPts val="2300"/>
              </a:lnSpc>
              <a:buNone/>
            </a:pPr>
            <a:r>
              <a:rPr lang="en-US" dirty="0">
                <a:solidFill>
                  <a:srgbClr val="383838"/>
                </a:solidFill>
                <a:latin typeface="DM Sans" pitchFamily="34" charset="0"/>
                <a:ea typeface="DM Sans" pitchFamily="34" charset="-122"/>
                <a:cs typeface="DM Sans" pitchFamily="34" charset="-120"/>
              </a:rPr>
              <a:t>Tengdoshlari va o'qituvchilar tomonidan noto'g'ri munosabat, kamsitish holatlari kuzatilishi mumkin</a:t>
            </a:r>
            <a:endParaRPr lang="en-US" dirty="0"/>
          </a:p>
        </p:txBody>
      </p:sp>
      <p:sp>
        <p:nvSpPr>
          <p:cNvPr id="20" name="Shape 17"/>
          <p:cNvSpPr/>
          <p:nvPr/>
        </p:nvSpPr>
        <p:spPr>
          <a:xfrm>
            <a:off x="1106031" y="6606183"/>
            <a:ext cx="645081" cy="22860"/>
          </a:xfrm>
          <a:prstGeom prst="roundRect">
            <a:avLst>
              <a:gd name="adj" fmla="val 120951"/>
            </a:avLst>
          </a:prstGeom>
          <a:solidFill>
            <a:srgbClr val="D8D4D4"/>
          </a:solidFill>
          <a:ln/>
        </p:spPr>
      </p:sp>
      <p:sp>
        <p:nvSpPr>
          <p:cNvPr id="21" name="Shape 18"/>
          <p:cNvSpPr/>
          <p:nvPr/>
        </p:nvSpPr>
        <p:spPr>
          <a:xfrm>
            <a:off x="714196" y="6410325"/>
            <a:ext cx="414695" cy="414695"/>
          </a:xfrm>
          <a:prstGeom prst="roundRect">
            <a:avLst>
              <a:gd name="adj" fmla="val 6667"/>
            </a:avLst>
          </a:prstGeom>
          <a:solidFill>
            <a:srgbClr val="F2EEEE"/>
          </a:solidFill>
          <a:ln/>
        </p:spPr>
      </p:sp>
      <p:sp>
        <p:nvSpPr>
          <p:cNvPr id="22" name="Text 19"/>
          <p:cNvSpPr/>
          <p:nvPr/>
        </p:nvSpPr>
        <p:spPr>
          <a:xfrm>
            <a:off x="844213" y="6472476"/>
            <a:ext cx="154662" cy="290274"/>
          </a:xfrm>
          <a:prstGeom prst="rect">
            <a:avLst/>
          </a:prstGeom>
          <a:noFill/>
          <a:ln/>
        </p:spPr>
        <p:txBody>
          <a:bodyPr wrap="none" lIns="0" tIns="0" rIns="0" bIns="0" rtlCol="0" anchor="t"/>
          <a:lstStyle/>
          <a:p>
            <a:pPr marL="0" indent="0" algn="ctr">
              <a:lnSpc>
                <a:spcPts val="2250"/>
              </a:lnSpc>
              <a:buNone/>
            </a:pPr>
            <a:r>
              <a:rPr lang="en-US" sz="2800" dirty="0">
                <a:solidFill>
                  <a:srgbClr val="383838"/>
                </a:solidFill>
                <a:latin typeface="PT Serif" pitchFamily="34" charset="0"/>
                <a:ea typeface="PT Serif" pitchFamily="34" charset="-122"/>
                <a:cs typeface="PT Serif" pitchFamily="34" charset="-120"/>
              </a:rPr>
              <a:t>4</a:t>
            </a:r>
            <a:endParaRPr lang="en-US" sz="2800" dirty="0"/>
          </a:p>
        </p:txBody>
      </p:sp>
      <p:sp>
        <p:nvSpPr>
          <p:cNvPr id="23" name="Text 20"/>
          <p:cNvSpPr/>
          <p:nvPr/>
        </p:nvSpPr>
        <p:spPr>
          <a:xfrm>
            <a:off x="1935242" y="6387346"/>
            <a:ext cx="4739640" cy="302419"/>
          </a:xfrm>
          <a:prstGeom prst="rect">
            <a:avLst/>
          </a:prstGeom>
          <a:noFill/>
          <a:ln/>
        </p:spPr>
        <p:txBody>
          <a:bodyPr wrap="none" lIns="0" tIns="0" rIns="0" bIns="0" rtlCol="0" anchor="t"/>
          <a:lstStyle/>
          <a:p>
            <a:pPr marL="0" indent="0" algn="l">
              <a:lnSpc>
                <a:spcPts val="2350"/>
              </a:lnSpc>
              <a:buNone/>
            </a:pPr>
            <a:r>
              <a:rPr lang="en-US" sz="2400" b="1" dirty="0">
                <a:solidFill>
                  <a:srgbClr val="383838"/>
                </a:solidFill>
                <a:latin typeface="PT Serif" pitchFamily="34" charset="0"/>
                <a:ea typeface="PT Serif" pitchFamily="34" charset="-122"/>
                <a:cs typeface="PT Serif" pitchFamily="34" charset="-120"/>
              </a:rPr>
              <a:t>Axloqiy qadriyatlarning shakllanishiga ta'sir</a:t>
            </a:r>
            <a:endParaRPr lang="en-US" sz="2400" b="1" dirty="0"/>
          </a:p>
        </p:txBody>
      </p:sp>
      <p:sp>
        <p:nvSpPr>
          <p:cNvPr id="24" name="Text 21"/>
          <p:cNvSpPr/>
          <p:nvPr/>
        </p:nvSpPr>
        <p:spPr>
          <a:xfrm>
            <a:off x="1935242" y="6800255"/>
            <a:ext cx="6563678" cy="589598"/>
          </a:xfrm>
          <a:prstGeom prst="rect">
            <a:avLst/>
          </a:prstGeom>
          <a:noFill/>
          <a:ln/>
        </p:spPr>
        <p:txBody>
          <a:bodyPr wrap="square" lIns="0" tIns="0" rIns="0" bIns="0" rtlCol="0" anchor="t"/>
          <a:lstStyle/>
          <a:p>
            <a:pPr marL="0" indent="0" algn="l">
              <a:lnSpc>
                <a:spcPts val="2300"/>
              </a:lnSpc>
              <a:buNone/>
            </a:pPr>
            <a:r>
              <a:rPr lang="en-US" dirty="0">
                <a:solidFill>
                  <a:srgbClr val="383838"/>
                </a:solidFill>
                <a:latin typeface="DM Sans" pitchFamily="34" charset="0"/>
                <a:ea typeface="DM Sans" pitchFamily="34" charset="-122"/>
                <a:cs typeface="DM Sans" pitchFamily="34" charset="-120"/>
              </a:rPr>
              <a:t>Ota-onaning xatti-harakatlari bolalarning axloqiy qadriyatlar tizimiga salbiy ta'sir ko'rsatishi mumkin</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793789" y="845463"/>
            <a:ext cx="13042821" cy="1488519"/>
          </a:xfrm>
          <a:prstGeom prst="rect">
            <a:avLst/>
          </a:prstGeom>
          <a:noFill/>
          <a:ln/>
        </p:spPr>
        <p:txBody>
          <a:bodyPr wrap="square" lIns="0" tIns="0" rIns="0" bIns="0" rtlCol="0" anchor="t"/>
          <a:lstStyle/>
          <a:p>
            <a:pPr marL="0" indent="0" algn="ctr">
              <a:lnSpc>
                <a:spcPts val="5850"/>
              </a:lnSpc>
              <a:buNone/>
            </a:pPr>
            <a:r>
              <a:rPr lang="en-US" sz="4650" b="1" dirty="0">
                <a:solidFill>
                  <a:srgbClr val="020202"/>
                </a:solidFill>
                <a:latin typeface="PT Serif" pitchFamily="34" charset="0"/>
                <a:ea typeface="PT Serif" pitchFamily="34" charset="-122"/>
                <a:cs typeface="PT Serif" pitchFamily="34" charset="-120"/>
              </a:rPr>
              <a:t>Jamoada, mahallada, qarindosh-urug' oldidagi obro'-e'tibor</a:t>
            </a:r>
            <a:endParaRPr lang="en-US" sz="4650" b="1" dirty="0"/>
          </a:p>
        </p:txBody>
      </p:sp>
      <p:pic>
        <p:nvPicPr>
          <p:cNvPr id="3" name="Image 0" descr="preencoded.png"/>
          <p:cNvPicPr>
            <a:picLocks noChangeAspect="1"/>
          </p:cNvPicPr>
          <p:nvPr/>
        </p:nvPicPr>
        <p:blipFill>
          <a:blip r:embed="rId3"/>
          <a:stretch>
            <a:fillRect/>
          </a:stretch>
        </p:blipFill>
        <p:spPr>
          <a:xfrm>
            <a:off x="1360766" y="2970215"/>
            <a:ext cx="566976" cy="566976"/>
          </a:xfrm>
          <a:prstGeom prst="rect">
            <a:avLst/>
          </a:prstGeom>
        </p:spPr>
      </p:pic>
      <p:sp>
        <p:nvSpPr>
          <p:cNvPr id="4" name="Text 1"/>
          <p:cNvSpPr/>
          <p:nvPr/>
        </p:nvSpPr>
        <p:spPr>
          <a:xfrm>
            <a:off x="2240199" y="3081045"/>
            <a:ext cx="3845805" cy="477921"/>
          </a:xfrm>
          <a:prstGeom prst="rect">
            <a:avLst/>
          </a:prstGeom>
          <a:noFill/>
          <a:ln/>
        </p:spPr>
        <p:txBody>
          <a:bodyPr wrap="none" lIns="0" tIns="0" rIns="0" bIns="0" rtlCol="0" anchor="t"/>
          <a:lstStyle/>
          <a:p>
            <a:pPr marL="0" indent="0" algn="l">
              <a:lnSpc>
                <a:spcPts val="2900"/>
              </a:lnSpc>
              <a:buNone/>
            </a:pPr>
            <a:r>
              <a:rPr lang="en-US" sz="2800" b="1" dirty="0" err="1">
                <a:solidFill>
                  <a:srgbClr val="383838"/>
                </a:solidFill>
                <a:latin typeface="PT Serif" pitchFamily="34" charset="0"/>
                <a:ea typeface="PT Serif" pitchFamily="34" charset="-122"/>
                <a:cs typeface="PT Serif" pitchFamily="34" charset="-120"/>
              </a:rPr>
              <a:t>Mahalliy</a:t>
            </a:r>
            <a:r>
              <a:rPr lang="en-US" sz="2800" b="1" dirty="0">
                <a:solidFill>
                  <a:srgbClr val="383838"/>
                </a:solidFill>
                <a:latin typeface="PT Serif" pitchFamily="34" charset="0"/>
                <a:ea typeface="PT Serif" pitchFamily="34" charset="-122"/>
                <a:cs typeface="PT Serif" pitchFamily="34" charset="-120"/>
              </a:rPr>
              <a:t> mish-</a:t>
            </a:r>
            <a:r>
              <a:rPr lang="en-US" sz="2800" b="1" dirty="0" err="1">
                <a:solidFill>
                  <a:srgbClr val="383838"/>
                </a:solidFill>
                <a:latin typeface="PT Serif" pitchFamily="34" charset="0"/>
                <a:ea typeface="PT Serif" pitchFamily="34" charset="-122"/>
                <a:cs typeface="PT Serif" pitchFamily="34" charset="-120"/>
              </a:rPr>
              <a:t>mishlar</a:t>
            </a:r>
            <a:endParaRPr lang="en-US" sz="2800" b="1" dirty="0"/>
          </a:p>
        </p:txBody>
      </p:sp>
      <p:sp>
        <p:nvSpPr>
          <p:cNvPr id="5" name="Text 2"/>
          <p:cNvSpPr/>
          <p:nvPr/>
        </p:nvSpPr>
        <p:spPr>
          <a:xfrm>
            <a:off x="1586663" y="3791541"/>
            <a:ext cx="5226513" cy="1078788"/>
          </a:xfrm>
          <a:prstGeom prst="rect">
            <a:avLst/>
          </a:prstGeom>
          <a:noFill/>
          <a:ln/>
        </p:spPr>
        <p:txBody>
          <a:bodyPr wrap="square" lIns="0" tIns="0" rIns="0" bIns="0" rtlCol="0" anchor="t"/>
          <a:lstStyle/>
          <a:p>
            <a:pPr marL="0" indent="0" algn="l">
              <a:lnSpc>
                <a:spcPts val="2850"/>
              </a:lnSpc>
              <a:buNone/>
            </a:pPr>
            <a:r>
              <a:rPr lang="en-US" sz="2000" dirty="0">
                <a:solidFill>
                  <a:srgbClr val="383838"/>
                </a:solidFill>
                <a:latin typeface="DM Sans" pitchFamily="34" charset="0"/>
                <a:ea typeface="DM Sans" pitchFamily="34" charset="-122"/>
                <a:cs typeface="DM Sans" pitchFamily="34" charset="-120"/>
              </a:rPr>
              <a:t>Korrupsiya bilan bog'liq voqealar tez tarqaladi va uzoq vaqt muhokama qilinadi</a:t>
            </a:r>
            <a:endParaRPr lang="en-US" sz="2000" dirty="0"/>
          </a:p>
        </p:txBody>
      </p:sp>
      <p:pic>
        <p:nvPicPr>
          <p:cNvPr id="6" name="Image 1" descr="preencoded.png"/>
          <p:cNvPicPr>
            <a:picLocks noChangeAspect="1"/>
          </p:cNvPicPr>
          <p:nvPr/>
        </p:nvPicPr>
        <p:blipFill>
          <a:blip r:embed="rId4"/>
          <a:stretch>
            <a:fillRect/>
          </a:stretch>
        </p:blipFill>
        <p:spPr>
          <a:xfrm>
            <a:off x="1360766" y="5352612"/>
            <a:ext cx="566976" cy="566976"/>
          </a:xfrm>
          <a:prstGeom prst="rect">
            <a:avLst/>
          </a:prstGeom>
        </p:spPr>
      </p:pic>
      <p:sp>
        <p:nvSpPr>
          <p:cNvPr id="7" name="Text 3"/>
          <p:cNvSpPr/>
          <p:nvPr/>
        </p:nvSpPr>
        <p:spPr>
          <a:xfrm>
            <a:off x="2240199" y="5450065"/>
            <a:ext cx="3421039" cy="372070"/>
          </a:xfrm>
          <a:prstGeom prst="rect">
            <a:avLst/>
          </a:prstGeom>
          <a:noFill/>
          <a:ln/>
        </p:spPr>
        <p:txBody>
          <a:bodyPr wrap="none" lIns="0" tIns="0" rIns="0" bIns="0" rtlCol="0" anchor="t"/>
          <a:lstStyle/>
          <a:p>
            <a:pPr marL="0" indent="0" algn="l">
              <a:lnSpc>
                <a:spcPts val="2900"/>
              </a:lnSpc>
              <a:buNone/>
            </a:pPr>
            <a:r>
              <a:rPr lang="en-US" sz="2800" b="1" dirty="0" err="1">
                <a:solidFill>
                  <a:srgbClr val="383838"/>
                </a:solidFill>
                <a:latin typeface="PT Serif" pitchFamily="34" charset="0"/>
                <a:ea typeface="PT Serif" pitchFamily="34" charset="-122"/>
                <a:cs typeface="PT Serif" pitchFamily="34" charset="-120"/>
              </a:rPr>
              <a:t>Ijtimoiy</a:t>
            </a:r>
            <a:r>
              <a:rPr lang="en-US" sz="2800" b="1" dirty="0">
                <a:solidFill>
                  <a:srgbClr val="383838"/>
                </a:solidFill>
                <a:latin typeface="PT Serif" pitchFamily="34" charset="0"/>
                <a:ea typeface="PT Serif" pitchFamily="34" charset="-122"/>
                <a:cs typeface="PT Serif" pitchFamily="34" charset="-120"/>
              </a:rPr>
              <a:t> </a:t>
            </a:r>
            <a:r>
              <a:rPr lang="en-US" sz="2800" b="1" dirty="0" err="1">
                <a:solidFill>
                  <a:srgbClr val="383838"/>
                </a:solidFill>
                <a:latin typeface="PT Serif" pitchFamily="34" charset="0"/>
                <a:ea typeface="PT Serif" pitchFamily="34" charset="-122"/>
                <a:cs typeface="PT Serif" pitchFamily="34" charset="-120"/>
              </a:rPr>
              <a:t>yakkalanish</a:t>
            </a:r>
            <a:endParaRPr lang="en-US" sz="2800" b="1" dirty="0"/>
          </a:p>
        </p:txBody>
      </p:sp>
      <p:sp>
        <p:nvSpPr>
          <p:cNvPr id="8" name="Text 4"/>
          <p:cNvSpPr/>
          <p:nvPr/>
        </p:nvSpPr>
        <p:spPr>
          <a:xfrm>
            <a:off x="1592690" y="6166204"/>
            <a:ext cx="5220486" cy="1078788"/>
          </a:xfrm>
          <a:prstGeom prst="rect">
            <a:avLst/>
          </a:prstGeom>
          <a:noFill/>
          <a:ln/>
        </p:spPr>
        <p:txBody>
          <a:bodyPr wrap="square" lIns="0" tIns="0" rIns="0" bIns="0" rtlCol="0" anchor="t"/>
          <a:lstStyle/>
          <a:p>
            <a:pPr marL="0" indent="0" algn="l">
              <a:lnSpc>
                <a:spcPts val="2850"/>
              </a:lnSpc>
              <a:buNone/>
            </a:pPr>
            <a:r>
              <a:rPr lang="en-US" sz="2000" dirty="0">
                <a:solidFill>
                  <a:srgbClr val="383838"/>
                </a:solidFill>
                <a:latin typeface="DM Sans" pitchFamily="34" charset="0"/>
                <a:ea typeface="DM Sans" pitchFamily="34" charset="-122"/>
                <a:cs typeface="DM Sans" pitchFamily="34" charset="-120"/>
              </a:rPr>
              <a:t>Jamoa tadbirlariga taklif qilinmaslik, muloqotdan chetlatilish</a:t>
            </a:r>
            <a:endParaRPr lang="en-US" sz="2000" dirty="0"/>
          </a:p>
        </p:txBody>
      </p:sp>
      <p:pic>
        <p:nvPicPr>
          <p:cNvPr id="9" name="Image 2" descr="preencoded.png"/>
          <p:cNvPicPr>
            <a:picLocks noChangeAspect="1"/>
          </p:cNvPicPr>
          <p:nvPr/>
        </p:nvPicPr>
        <p:blipFill>
          <a:blip r:embed="rId5"/>
          <a:stretch>
            <a:fillRect/>
          </a:stretch>
        </p:blipFill>
        <p:spPr>
          <a:xfrm>
            <a:off x="7749780" y="2928989"/>
            <a:ext cx="566976" cy="566976"/>
          </a:xfrm>
          <a:prstGeom prst="rect">
            <a:avLst/>
          </a:prstGeom>
        </p:spPr>
      </p:pic>
      <p:sp>
        <p:nvSpPr>
          <p:cNvPr id="10" name="Text 5"/>
          <p:cNvSpPr/>
          <p:nvPr/>
        </p:nvSpPr>
        <p:spPr>
          <a:xfrm>
            <a:off x="8704422" y="3044050"/>
            <a:ext cx="2977039" cy="372070"/>
          </a:xfrm>
          <a:prstGeom prst="rect">
            <a:avLst/>
          </a:prstGeom>
          <a:noFill/>
          <a:ln/>
        </p:spPr>
        <p:txBody>
          <a:bodyPr wrap="none" lIns="0" tIns="0" rIns="0" bIns="0" rtlCol="0" anchor="t"/>
          <a:lstStyle/>
          <a:p>
            <a:pPr marL="0" indent="0" algn="l">
              <a:lnSpc>
                <a:spcPts val="2900"/>
              </a:lnSpc>
              <a:buNone/>
            </a:pPr>
            <a:r>
              <a:rPr lang="en-US" sz="2800" b="1" dirty="0">
                <a:solidFill>
                  <a:srgbClr val="383838"/>
                </a:solidFill>
                <a:latin typeface="PT Serif" pitchFamily="34" charset="0"/>
                <a:ea typeface="PT Serif" pitchFamily="34" charset="-122"/>
                <a:cs typeface="PT Serif" pitchFamily="34" charset="-120"/>
              </a:rPr>
              <a:t>Ishonchsizlik</a:t>
            </a:r>
            <a:endParaRPr lang="en-US" sz="2800" b="1" dirty="0"/>
          </a:p>
        </p:txBody>
      </p:sp>
      <p:sp>
        <p:nvSpPr>
          <p:cNvPr id="11" name="Text 6"/>
          <p:cNvSpPr/>
          <p:nvPr/>
        </p:nvSpPr>
        <p:spPr>
          <a:xfrm>
            <a:off x="7953951" y="3756557"/>
            <a:ext cx="5226513" cy="1088709"/>
          </a:xfrm>
          <a:prstGeom prst="rect">
            <a:avLst/>
          </a:prstGeom>
          <a:noFill/>
          <a:ln/>
        </p:spPr>
        <p:txBody>
          <a:bodyPr wrap="square" lIns="0" tIns="0" rIns="0" bIns="0" rtlCol="0" anchor="t"/>
          <a:lstStyle/>
          <a:p>
            <a:pPr marL="0" indent="0" algn="l">
              <a:lnSpc>
                <a:spcPts val="2850"/>
              </a:lnSpc>
              <a:buNone/>
            </a:pPr>
            <a:r>
              <a:rPr lang="en-US" sz="2000" dirty="0">
                <a:solidFill>
                  <a:srgbClr val="383838"/>
                </a:solidFill>
                <a:latin typeface="DM Sans" pitchFamily="34" charset="0"/>
                <a:ea typeface="DM Sans" pitchFamily="34" charset="-122"/>
                <a:cs typeface="DM Sans" pitchFamily="34" charset="-120"/>
              </a:rPr>
              <a:t>Atrofdagilar korrupsiyaga aloqador shaxsga ishonmay qo'yadilar</a:t>
            </a:r>
            <a:endParaRPr lang="en-US" sz="2000" dirty="0"/>
          </a:p>
        </p:txBody>
      </p:sp>
      <p:pic>
        <p:nvPicPr>
          <p:cNvPr id="12" name="Image 3" descr="preencoded.png"/>
          <p:cNvPicPr>
            <a:picLocks noChangeAspect="1"/>
          </p:cNvPicPr>
          <p:nvPr/>
        </p:nvPicPr>
        <p:blipFill>
          <a:blip r:embed="rId6"/>
          <a:stretch>
            <a:fillRect/>
          </a:stretch>
        </p:blipFill>
        <p:spPr>
          <a:xfrm>
            <a:off x="7749780" y="5352612"/>
            <a:ext cx="566976" cy="566976"/>
          </a:xfrm>
          <a:prstGeom prst="rect">
            <a:avLst/>
          </a:prstGeom>
        </p:spPr>
      </p:pic>
      <p:sp>
        <p:nvSpPr>
          <p:cNvPr id="13" name="Text 7"/>
          <p:cNvSpPr/>
          <p:nvPr/>
        </p:nvSpPr>
        <p:spPr>
          <a:xfrm>
            <a:off x="8858938" y="5450065"/>
            <a:ext cx="2977039" cy="372070"/>
          </a:xfrm>
          <a:prstGeom prst="rect">
            <a:avLst/>
          </a:prstGeom>
          <a:noFill/>
          <a:ln/>
        </p:spPr>
        <p:txBody>
          <a:bodyPr wrap="none" lIns="0" tIns="0" rIns="0" bIns="0" rtlCol="0" anchor="t"/>
          <a:lstStyle/>
          <a:p>
            <a:pPr marL="0" indent="0" algn="l">
              <a:lnSpc>
                <a:spcPts val="2900"/>
              </a:lnSpc>
              <a:buNone/>
            </a:pPr>
            <a:r>
              <a:rPr lang="en-US" sz="2800" b="1" dirty="0">
                <a:solidFill>
                  <a:srgbClr val="383838"/>
                </a:solidFill>
                <a:latin typeface="PT Serif" pitchFamily="34" charset="0"/>
                <a:ea typeface="PT Serif" pitchFamily="34" charset="-122"/>
                <a:cs typeface="PT Serif" pitchFamily="34" charset="-120"/>
              </a:rPr>
              <a:t>Oilaviy obro</a:t>
            </a:r>
            <a:r>
              <a:rPr lang="en-US" sz="2800" dirty="0">
                <a:solidFill>
                  <a:srgbClr val="383838"/>
                </a:solidFill>
                <a:latin typeface="PT Serif" pitchFamily="34" charset="0"/>
                <a:ea typeface="PT Serif" pitchFamily="34" charset="-122"/>
                <a:cs typeface="PT Serif" pitchFamily="34" charset="-120"/>
              </a:rPr>
              <a:t>'</a:t>
            </a:r>
            <a:endParaRPr lang="en-US" sz="2800" dirty="0"/>
          </a:p>
        </p:txBody>
      </p:sp>
      <p:sp>
        <p:nvSpPr>
          <p:cNvPr id="14" name="Text 8"/>
          <p:cNvSpPr/>
          <p:nvPr/>
        </p:nvSpPr>
        <p:spPr>
          <a:xfrm>
            <a:off x="7953951" y="6122063"/>
            <a:ext cx="5493108" cy="1078788"/>
          </a:xfrm>
          <a:prstGeom prst="rect">
            <a:avLst/>
          </a:prstGeom>
          <a:noFill/>
          <a:ln/>
        </p:spPr>
        <p:txBody>
          <a:bodyPr wrap="square" lIns="0" tIns="0" rIns="0" bIns="0" rtlCol="0" anchor="t"/>
          <a:lstStyle/>
          <a:p>
            <a:pPr marL="0" indent="0" algn="l">
              <a:lnSpc>
                <a:spcPts val="2850"/>
              </a:lnSpc>
              <a:buNone/>
            </a:pPr>
            <a:r>
              <a:rPr lang="en-US" sz="2000" dirty="0">
                <a:solidFill>
                  <a:srgbClr val="383838"/>
                </a:solidFill>
                <a:latin typeface="DM Sans" pitchFamily="34" charset="0"/>
                <a:ea typeface="DM Sans" pitchFamily="34" charset="-122"/>
                <a:cs typeface="DM Sans" pitchFamily="34" charset="-120"/>
              </a:rPr>
              <a:t>Butun oila a'zolarining obro'siga putur yetishi mumkin</a:t>
            </a:r>
            <a:endParaRPr lang="en-US" sz="2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C70F6A-81FA-9965-BD8D-B7F2DC2C75FB}"/>
              </a:ext>
            </a:extLst>
          </p:cNvPr>
          <p:cNvSpPr txBox="1"/>
          <p:nvPr/>
        </p:nvSpPr>
        <p:spPr>
          <a:xfrm>
            <a:off x="4605867" y="3218934"/>
            <a:ext cx="10769600" cy="2308324"/>
          </a:xfrm>
          <a:prstGeom prst="rect">
            <a:avLst/>
          </a:prstGeom>
          <a:noFill/>
        </p:spPr>
        <p:txBody>
          <a:bodyPr wrap="square">
            <a:spAutoFit/>
          </a:bodyPr>
          <a:lstStyle/>
          <a:p>
            <a:r>
              <a:rPr lang="ru-UZ" sz="4800" b="1" dirty="0">
                <a:solidFill>
                  <a:srgbClr val="020202"/>
                </a:solidFill>
                <a:latin typeface="PT Serif" pitchFamily="34" charset="0"/>
              </a:rPr>
              <a:t>Xalqaro antikorrupsion tashabbuslar va konvensiyalarda ishtirok etish</a:t>
            </a:r>
          </a:p>
        </p:txBody>
      </p:sp>
      <p:pic>
        <p:nvPicPr>
          <p:cNvPr id="3" name="Image 0" descr="preencoded.png">
            <a:extLst>
              <a:ext uri="{FF2B5EF4-FFF2-40B4-BE49-F238E27FC236}">
                <a16:creationId xmlns:a16="http://schemas.microsoft.com/office/drawing/2014/main" id="{0C24EDD3-FB41-CE81-491E-F692C38E87C5}"/>
              </a:ext>
            </a:extLst>
          </p:cNvPr>
          <p:cNvPicPr>
            <a:picLocks noChangeAspect="1"/>
          </p:cNvPicPr>
          <p:nvPr/>
        </p:nvPicPr>
        <p:blipFill>
          <a:blip r:embed="rId2"/>
          <a:stretch>
            <a:fillRect/>
          </a:stretch>
        </p:blipFill>
        <p:spPr>
          <a:xfrm>
            <a:off x="0" y="-953"/>
            <a:ext cx="4148667" cy="8230553"/>
          </a:xfrm>
          <a:prstGeom prst="rect">
            <a:avLst/>
          </a:prstGeom>
        </p:spPr>
      </p:pic>
    </p:spTree>
    <p:extLst>
      <p:ext uri="{BB962C8B-B14F-4D97-AF65-F5344CB8AC3E}">
        <p14:creationId xmlns:p14="http://schemas.microsoft.com/office/powerpoint/2010/main" val="2181383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537924" y="605690"/>
            <a:ext cx="9892308" cy="744260"/>
          </a:xfrm>
          <a:prstGeom prst="rect">
            <a:avLst/>
          </a:prstGeom>
          <a:noFill/>
          <a:ln/>
        </p:spPr>
        <p:txBody>
          <a:bodyPr wrap="none" lIns="0" tIns="0" rIns="0" bIns="0" rtlCol="0" anchor="t"/>
          <a:lstStyle/>
          <a:p>
            <a:pPr marL="0" indent="0">
              <a:lnSpc>
                <a:spcPts val="5850"/>
              </a:lnSpc>
              <a:buNone/>
            </a:pPr>
            <a:r>
              <a:rPr lang="en-US" sz="4400" dirty="0">
                <a:solidFill>
                  <a:srgbClr val="020202"/>
                </a:solidFill>
                <a:latin typeface="PT Serif" pitchFamily="34" charset="0"/>
                <a:ea typeface="PT Serif" pitchFamily="34" charset="-122"/>
                <a:cs typeface="PT Serif" pitchFamily="34" charset="-120"/>
              </a:rPr>
              <a:t>Xalqaro antikorruptsion tashabbuslar</a:t>
            </a:r>
            <a:endParaRPr lang="en-US" sz="4400" dirty="0"/>
          </a:p>
        </p:txBody>
      </p:sp>
      <p:sp>
        <p:nvSpPr>
          <p:cNvPr id="3" name="Text 1"/>
          <p:cNvSpPr/>
          <p:nvPr/>
        </p:nvSpPr>
        <p:spPr>
          <a:xfrm>
            <a:off x="1645113" y="3487923"/>
            <a:ext cx="2977039" cy="372070"/>
          </a:xfrm>
          <a:prstGeom prst="rect">
            <a:avLst/>
          </a:prstGeom>
          <a:noFill/>
          <a:ln/>
        </p:spPr>
        <p:txBody>
          <a:bodyPr wrap="none" lIns="0" tIns="0" rIns="0" bIns="0" rtlCol="0" anchor="t"/>
          <a:lstStyle/>
          <a:p>
            <a:pPr marL="0" indent="0">
              <a:lnSpc>
                <a:spcPts val="2900"/>
              </a:lnSpc>
              <a:buNone/>
            </a:pPr>
            <a:r>
              <a:rPr lang="en-US" sz="2400" b="1" dirty="0">
                <a:solidFill>
                  <a:srgbClr val="020202"/>
                </a:solidFill>
                <a:latin typeface="PT Serif" pitchFamily="34" charset="0"/>
                <a:ea typeface="PT Serif" pitchFamily="34" charset="-122"/>
                <a:cs typeface="PT Serif" pitchFamily="34" charset="-120"/>
              </a:rPr>
              <a:t>BMT tashabbusi</a:t>
            </a:r>
            <a:endParaRPr lang="en-US" sz="2400" b="1" dirty="0"/>
          </a:p>
        </p:txBody>
      </p:sp>
      <p:sp>
        <p:nvSpPr>
          <p:cNvPr id="4" name="Text 2"/>
          <p:cNvSpPr/>
          <p:nvPr/>
        </p:nvSpPr>
        <p:spPr>
          <a:xfrm>
            <a:off x="1006852" y="4114800"/>
            <a:ext cx="3955707" cy="3244507"/>
          </a:xfrm>
          <a:prstGeom prst="rect">
            <a:avLst/>
          </a:prstGeom>
          <a:noFill/>
          <a:ln/>
        </p:spPr>
        <p:txBody>
          <a:bodyPr wrap="square" lIns="0" tIns="0" rIns="0" bIns="0" rtlCol="0" anchor="t"/>
          <a:lstStyle/>
          <a:p>
            <a:pPr marL="0" indent="0">
              <a:lnSpc>
                <a:spcPts val="2850"/>
              </a:lnSpc>
              <a:buNone/>
            </a:pPr>
            <a:r>
              <a:rPr lang="en-US" dirty="0">
                <a:solidFill>
                  <a:srgbClr val="383838"/>
                </a:solidFill>
                <a:latin typeface="DM Sans" pitchFamily="34" charset="0"/>
                <a:ea typeface="DM Sans" pitchFamily="34" charset="-122"/>
                <a:cs typeface="DM Sans" pitchFamily="34" charset="-120"/>
              </a:rPr>
              <a:t>Birlashgan Millatlar Tashkilotining Korrupsiyaga qarshi konvensiyasi (UNCAC) global miqyosda korrupsiyaga qarshi kurashish uchun asosiy huquqiy hujjat hisoblanadi. Bu konvensiya korrupsiyaning oldini olish, jinoyat deb topish va huquqni muhofaza qilish choralarini o'z ichiga oladi.</a:t>
            </a:r>
            <a:endParaRPr lang="en-US" dirty="0"/>
          </a:p>
        </p:txBody>
      </p:sp>
      <p:sp>
        <p:nvSpPr>
          <p:cNvPr id="5" name="Text 3"/>
          <p:cNvSpPr/>
          <p:nvPr/>
        </p:nvSpPr>
        <p:spPr>
          <a:xfrm>
            <a:off x="10303337" y="3487923"/>
            <a:ext cx="2977039" cy="372070"/>
          </a:xfrm>
          <a:prstGeom prst="rect">
            <a:avLst/>
          </a:prstGeom>
          <a:noFill/>
          <a:ln/>
        </p:spPr>
        <p:txBody>
          <a:bodyPr wrap="none" lIns="0" tIns="0" rIns="0" bIns="0" rtlCol="0" anchor="t"/>
          <a:lstStyle/>
          <a:p>
            <a:pPr marL="0" indent="0">
              <a:lnSpc>
                <a:spcPts val="2900"/>
              </a:lnSpc>
              <a:buNone/>
            </a:pPr>
            <a:r>
              <a:rPr lang="en-US" sz="2400" b="1" dirty="0">
                <a:solidFill>
                  <a:srgbClr val="020202"/>
                </a:solidFill>
                <a:latin typeface="PT Serif" pitchFamily="34" charset="0"/>
                <a:ea typeface="PT Serif" pitchFamily="34" charset="-122"/>
                <a:cs typeface="PT Serif" pitchFamily="34" charset="-120"/>
              </a:rPr>
              <a:t>OECD konvensiyasi</a:t>
            </a:r>
            <a:endParaRPr lang="en-US" sz="2400" b="1" dirty="0"/>
          </a:p>
        </p:txBody>
      </p:sp>
      <p:sp>
        <p:nvSpPr>
          <p:cNvPr id="6" name="Text 4"/>
          <p:cNvSpPr/>
          <p:nvPr/>
        </p:nvSpPr>
        <p:spPr>
          <a:xfrm>
            <a:off x="9939487" y="4177263"/>
            <a:ext cx="3955707" cy="3119580"/>
          </a:xfrm>
          <a:prstGeom prst="rect">
            <a:avLst/>
          </a:prstGeom>
          <a:noFill/>
          <a:ln/>
        </p:spPr>
        <p:txBody>
          <a:bodyPr wrap="square" lIns="0" tIns="0" rIns="0" bIns="0" rtlCol="0" anchor="t"/>
          <a:lstStyle/>
          <a:p>
            <a:pPr marL="0" indent="0">
              <a:lnSpc>
                <a:spcPts val="2850"/>
              </a:lnSpc>
              <a:buNone/>
            </a:pPr>
            <a:r>
              <a:rPr lang="en-US" dirty="0">
                <a:solidFill>
                  <a:srgbClr val="383838"/>
                </a:solidFill>
                <a:latin typeface="DM Sans" pitchFamily="34" charset="0"/>
                <a:ea typeface="DM Sans" pitchFamily="34" charset="-122"/>
                <a:cs typeface="DM Sans" pitchFamily="34" charset="-120"/>
              </a:rPr>
              <a:t>Iqtisodiy hamkorlik va taraqqiyot tashkilotining Xalqaro tijorat bitimlarida chet el mansabdor shaxslarining poraxo'rligiga qarshi kurashish to'g'risidagi konvensiyasi xalqaro tijoratda korrupsiyaga qarshi kurashishga qaratilgan.</a:t>
            </a:r>
            <a:endParaRPr lang="en-US" dirty="0"/>
          </a:p>
        </p:txBody>
      </p:sp>
      <p:sp>
        <p:nvSpPr>
          <p:cNvPr id="7" name="Text 1">
            <a:extLst>
              <a:ext uri="{FF2B5EF4-FFF2-40B4-BE49-F238E27FC236}">
                <a16:creationId xmlns:a16="http://schemas.microsoft.com/office/drawing/2014/main" id="{A52747EB-08CC-F4A7-48EA-7B36EC02808A}"/>
              </a:ext>
            </a:extLst>
          </p:cNvPr>
          <p:cNvSpPr/>
          <p:nvPr/>
        </p:nvSpPr>
        <p:spPr>
          <a:xfrm>
            <a:off x="898937" y="1767099"/>
            <a:ext cx="13272135" cy="931545"/>
          </a:xfrm>
          <a:prstGeom prst="rect">
            <a:avLst/>
          </a:prstGeom>
          <a:noFill/>
          <a:ln/>
        </p:spPr>
        <p:txBody>
          <a:bodyPr wrap="square" lIns="0" tIns="0" rIns="0" bIns="0" rtlCol="0" anchor="t"/>
          <a:lstStyle/>
          <a:p>
            <a:pPr marL="0" indent="0">
              <a:lnSpc>
                <a:spcPts val="2400"/>
              </a:lnSpc>
              <a:buNone/>
            </a:pPr>
            <a:r>
              <a:rPr lang="en-US" dirty="0">
                <a:solidFill>
                  <a:srgbClr val="383838"/>
                </a:solidFill>
                <a:latin typeface="DM Sans" pitchFamily="34" charset="0"/>
                <a:ea typeface="DM Sans" pitchFamily="34" charset="-122"/>
                <a:cs typeface="DM Sans" pitchFamily="34" charset="-120"/>
              </a:rPr>
              <a:t>Dunyoda korrupsiyaga qarshi kurashish bo'yicha ko'plab xalqaro tashkilotlar va tashabbuslar mavjud. Bular orasida BMT, Transparency International, OECD, Jahon banki va boshqalar bor. Bu tashkilotlar global miqyosda korrupsiyaga qarshi kurashish, shaffoflikni oshirish va yaxshi boshqaruv amaliyotlarini targ'ib qilish bo'yicha faoliyat olib boradilar.</a:t>
            </a:r>
            <a:endParaRPr lang="en-US" dirty="0"/>
          </a:p>
        </p:txBody>
      </p:sp>
      <p:pic>
        <p:nvPicPr>
          <p:cNvPr id="8" name="Image 0" descr="preencoded.png">
            <a:extLst>
              <a:ext uri="{FF2B5EF4-FFF2-40B4-BE49-F238E27FC236}">
                <a16:creationId xmlns:a16="http://schemas.microsoft.com/office/drawing/2014/main" id="{439FE4E4-50E9-CE41-887B-DDA70CCF58B3}"/>
              </a:ext>
            </a:extLst>
          </p:cNvPr>
          <p:cNvPicPr>
            <a:picLocks noChangeAspect="1"/>
          </p:cNvPicPr>
          <p:nvPr/>
        </p:nvPicPr>
        <p:blipFill>
          <a:blip r:embed="rId3"/>
          <a:stretch>
            <a:fillRect/>
          </a:stretch>
        </p:blipFill>
        <p:spPr>
          <a:xfrm>
            <a:off x="5302966" y="3128961"/>
            <a:ext cx="4296114" cy="428783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5887707" y="1246404"/>
            <a:ext cx="5728560" cy="744260"/>
          </a:xfrm>
          <a:prstGeom prst="rect">
            <a:avLst/>
          </a:prstGeom>
          <a:noFill/>
          <a:ln/>
        </p:spPr>
        <p:txBody>
          <a:bodyPr wrap="none" lIns="0" tIns="0" rIns="0" bIns="0" rtlCol="0" anchor="t"/>
          <a:lstStyle/>
          <a:p>
            <a:pPr marL="0" indent="0">
              <a:lnSpc>
                <a:spcPts val="5850"/>
              </a:lnSpc>
              <a:buNone/>
            </a:pPr>
            <a:r>
              <a:rPr lang="en-US" sz="4400" dirty="0">
                <a:solidFill>
                  <a:srgbClr val="020202"/>
                </a:solidFill>
                <a:latin typeface="PT Serif" pitchFamily="34" charset="0"/>
                <a:ea typeface="PT Serif" pitchFamily="34" charset="-122"/>
                <a:cs typeface="PT Serif" pitchFamily="34" charset="-120"/>
              </a:rPr>
              <a:t>BMTning </a:t>
            </a:r>
            <a:r>
              <a:rPr lang="en-US" sz="4400" dirty="0" err="1">
                <a:solidFill>
                  <a:srgbClr val="020202"/>
                </a:solidFill>
                <a:latin typeface="PT Serif" pitchFamily="34" charset="0"/>
                <a:ea typeface="PT Serif" pitchFamily="34" charset="-122"/>
                <a:cs typeface="PT Serif" pitchFamily="34" charset="-120"/>
              </a:rPr>
              <a:t>Korrupsiyaga</a:t>
            </a:r>
            <a:r>
              <a:rPr lang="en-US" sz="4400" dirty="0">
                <a:solidFill>
                  <a:srgbClr val="020202"/>
                </a:solidFill>
                <a:latin typeface="PT Serif" pitchFamily="34" charset="0"/>
                <a:ea typeface="PT Serif" pitchFamily="34" charset="-122"/>
                <a:cs typeface="PT Serif" pitchFamily="34" charset="-120"/>
              </a:rPr>
              <a:t> </a:t>
            </a:r>
          </a:p>
          <a:p>
            <a:pPr marL="0" indent="0">
              <a:lnSpc>
                <a:spcPts val="5850"/>
              </a:lnSpc>
              <a:buNone/>
            </a:pPr>
            <a:r>
              <a:rPr lang="en-US" sz="4400" dirty="0" err="1">
                <a:solidFill>
                  <a:srgbClr val="020202"/>
                </a:solidFill>
                <a:latin typeface="PT Serif" pitchFamily="34" charset="0"/>
                <a:ea typeface="PT Serif" pitchFamily="34" charset="-122"/>
                <a:cs typeface="PT Serif" pitchFamily="34" charset="-120"/>
              </a:rPr>
              <a:t>qarshi</a:t>
            </a:r>
            <a:r>
              <a:rPr lang="en-US" sz="4400" dirty="0">
                <a:solidFill>
                  <a:srgbClr val="020202"/>
                </a:solidFill>
                <a:latin typeface="PT Serif" pitchFamily="34" charset="0"/>
                <a:ea typeface="PT Serif" pitchFamily="34" charset="-122"/>
                <a:cs typeface="PT Serif" pitchFamily="34" charset="-120"/>
              </a:rPr>
              <a:t> </a:t>
            </a:r>
            <a:r>
              <a:rPr lang="en-US" sz="4400" dirty="0" err="1">
                <a:solidFill>
                  <a:srgbClr val="020202"/>
                </a:solidFill>
                <a:latin typeface="PT Serif" pitchFamily="34" charset="0"/>
                <a:ea typeface="PT Serif" pitchFamily="34" charset="-122"/>
                <a:cs typeface="PT Serif" pitchFamily="34" charset="-120"/>
              </a:rPr>
              <a:t>konvensiyasi</a:t>
            </a:r>
            <a:endParaRPr lang="en-US" sz="4400" dirty="0"/>
          </a:p>
        </p:txBody>
      </p:sp>
      <p:sp>
        <p:nvSpPr>
          <p:cNvPr id="3" name="Text 1"/>
          <p:cNvSpPr/>
          <p:nvPr/>
        </p:nvSpPr>
        <p:spPr>
          <a:xfrm>
            <a:off x="1579343" y="3822784"/>
            <a:ext cx="2977039" cy="372070"/>
          </a:xfrm>
          <a:prstGeom prst="rect">
            <a:avLst/>
          </a:prstGeom>
          <a:noFill/>
          <a:ln/>
        </p:spPr>
        <p:txBody>
          <a:bodyPr wrap="none" lIns="0" tIns="0" rIns="0" bIns="0" rtlCol="0" anchor="t"/>
          <a:lstStyle/>
          <a:p>
            <a:pPr marL="0" indent="0">
              <a:lnSpc>
                <a:spcPts val="2900"/>
              </a:lnSpc>
              <a:buNone/>
            </a:pPr>
            <a:r>
              <a:rPr lang="en-US" sz="2800" b="1" dirty="0">
                <a:solidFill>
                  <a:srgbClr val="020202"/>
                </a:solidFill>
                <a:latin typeface="PT Serif" pitchFamily="34" charset="0"/>
                <a:ea typeface="PT Serif" pitchFamily="34" charset="-122"/>
                <a:cs typeface="PT Serif" pitchFamily="34" charset="-120"/>
              </a:rPr>
              <a:t>Asosiy maqsadlar</a:t>
            </a:r>
            <a:endParaRPr lang="en-US" sz="2800" b="1" dirty="0"/>
          </a:p>
        </p:txBody>
      </p:sp>
      <p:sp>
        <p:nvSpPr>
          <p:cNvPr id="4" name="Text 2"/>
          <p:cNvSpPr/>
          <p:nvPr/>
        </p:nvSpPr>
        <p:spPr>
          <a:xfrm>
            <a:off x="1217123" y="4570513"/>
            <a:ext cx="6551732" cy="725805"/>
          </a:xfrm>
          <a:prstGeom prst="rect">
            <a:avLst/>
          </a:prstGeom>
          <a:noFill/>
          <a:ln/>
        </p:spPr>
        <p:txBody>
          <a:bodyPr wrap="square" lIns="0" tIns="0" rIns="0" bIns="0" rtlCol="0" anchor="t"/>
          <a:lstStyle/>
          <a:p>
            <a:pPr marL="342900" indent="-342900" algn="l">
              <a:lnSpc>
                <a:spcPts val="2850"/>
              </a:lnSpc>
              <a:buSzPct val="100000"/>
              <a:buChar char="•"/>
            </a:pPr>
            <a:r>
              <a:rPr lang="en-US" sz="2000" dirty="0">
                <a:solidFill>
                  <a:srgbClr val="383838"/>
                </a:solidFill>
                <a:latin typeface="DM Sans" pitchFamily="34" charset="0"/>
                <a:ea typeface="DM Sans" pitchFamily="34" charset="-122"/>
                <a:cs typeface="DM Sans" pitchFamily="34" charset="-120"/>
              </a:rPr>
              <a:t>Korrupsiyaning oldini olish va unga qarshi kurashish choralarini targ'ib qilish</a:t>
            </a:r>
            <a:endParaRPr lang="en-US" sz="2000" dirty="0"/>
          </a:p>
        </p:txBody>
      </p:sp>
      <p:sp>
        <p:nvSpPr>
          <p:cNvPr id="5" name="Text 3"/>
          <p:cNvSpPr/>
          <p:nvPr/>
        </p:nvSpPr>
        <p:spPr>
          <a:xfrm>
            <a:off x="1217123" y="5617812"/>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2000" dirty="0">
                <a:solidFill>
                  <a:srgbClr val="383838"/>
                </a:solidFill>
                <a:latin typeface="DM Sans" pitchFamily="34" charset="0"/>
                <a:ea typeface="DM Sans" pitchFamily="34" charset="-122"/>
                <a:cs typeface="DM Sans" pitchFamily="34" charset="-120"/>
              </a:rPr>
              <a:t>Xalqaro hamkorlikni rag'batlantirish</a:t>
            </a:r>
            <a:endParaRPr lang="en-US" sz="2000" dirty="0"/>
          </a:p>
        </p:txBody>
      </p:sp>
      <p:sp>
        <p:nvSpPr>
          <p:cNvPr id="6" name="Text 4"/>
          <p:cNvSpPr/>
          <p:nvPr/>
        </p:nvSpPr>
        <p:spPr>
          <a:xfrm>
            <a:off x="1217123" y="6221102"/>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2000" dirty="0">
                <a:solidFill>
                  <a:srgbClr val="383838"/>
                </a:solidFill>
                <a:latin typeface="DM Sans" pitchFamily="34" charset="0"/>
                <a:ea typeface="DM Sans" pitchFamily="34" charset="-122"/>
                <a:cs typeface="DM Sans" pitchFamily="34" charset="-120"/>
              </a:rPr>
              <a:t>Davlat mablag'larini o'g'irlashga qarshi kurashish</a:t>
            </a:r>
            <a:endParaRPr lang="en-US" sz="2000" dirty="0"/>
          </a:p>
        </p:txBody>
      </p:sp>
      <p:sp>
        <p:nvSpPr>
          <p:cNvPr id="7" name="Text 5"/>
          <p:cNvSpPr/>
          <p:nvPr/>
        </p:nvSpPr>
        <p:spPr>
          <a:xfrm>
            <a:off x="8442065" y="3822784"/>
            <a:ext cx="2977039" cy="372070"/>
          </a:xfrm>
          <a:prstGeom prst="rect">
            <a:avLst/>
          </a:prstGeom>
          <a:noFill/>
          <a:ln/>
        </p:spPr>
        <p:txBody>
          <a:bodyPr wrap="none" lIns="0" tIns="0" rIns="0" bIns="0" rtlCol="0" anchor="t"/>
          <a:lstStyle/>
          <a:p>
            <a:pPr marL="0" indent="0">
              <a:lnSpc>
                <a:spcPts val="2900"/>
              </a:lnSpc>
              <a:buNone/>
            </a:pPr>
            <a:r>
              <a:rPr lang="en-US" sz="2800" b="1" dirty="0">
                <a:solidFill>
                  <a:srgbClr val="020202"/>
                </a:solidFill>
                <a:latin typeface="PT Serif" pitchFamily="34" charset="0"/>
                <a:ea typeface="PT Serif" pitchFamily="34" charset="-122"/>
                <a:cs typeface="PT Serif" pitchFamily="34" charset="-120"/>
              </a:rPr>
              <a:t>Asosiy qoidalar</a:t>
            </a:r>
            <a:endParaRPr lang="en-US" sz="2800" b="1" dirty="0"/>
          </a:p>
        </p:txBody>
      </p:sp>
      <p:sp>
        <p:nvSpPr>
          <p:cNvPr id="8" name="Text 6"/>
          <p:cNvSpPr/>
          <p:nvPr/>
        </p:nvSpPr>
        <p:spPr>
          <a:xfrm>
            <a:off x="8145373" y="4529126"/>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2000" dirty="0">
                <a:solidFill>
                  <a:srgbClr val="383838"/>
                </a:solidFill>
                <a:latin typeface="DM Sans" pitchFamily="34" charset="0"/>
                <a:ea typeface="DM Sans" pitchFamily="34" charset="-122"/>
                <a:cs typeface="DM Sans" pitchFamily="34" charset="-120"/>
              </a:rPr>
              <a:t>Profilaktika choralari</a:t>
            </a:r>
            <a:endParaRPr lang="en-US" sz="2000" dirty="0"/>
          </a:p>
        </p:txBody>
      </p:sp>
      <p:sp>
        <p:nvSpPr>
          <p:cNvPr id="9" name="Text 7"/>
          <p:cNvSpPr/>
          <p:nvPr/>
        </p:nvSpPr>
        <p:spPr>
          <a:xfrm>
            <a:off x="8145373" y="5092333"/>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2000" dirty="0">
                <a:solidFill>
                  <a:srgbClr val="383838"/>
                </a:solidFill>
                <a:latin typeface="DM Sans" pitchFamily="34" charset="0"/>
                <a:ea typeface="DM Sans" pitchFamily="34" charset="-122"/>
                <a:cs typeface="DM Sans" pitchFamily="34" charset="-120"/>
              </a:rPr>
              <a:t>Jinoiy javobgarlik va huquqni muhofaza qilish</a:t>
            </a:r>
            <a:endParaRPr lang="en-US" sz="2000" dirty="0"/>
          </a:p>
        </p:txBody>
      </p:sp>
      <p:sp>
        <p:nvSpPr>
          <p:cNvPr id="10" name="Text 8"/>
          <p:cNvSpPr/>
          <p:nvPr/>
        </p:nvSpPr>
        <p:spPr>
          <a:xfrm>
            <a:off x="8145372" y="5644481"/>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2000" dirty="0">
                <a:solidFill>
                  <a:srgbClr val="383838"/>
                </a:solidFill>
                <a:latin typeface="DM Sans" pitchFamily="34" charset="0"/>
                <a:ea typeface="DM Sans" pitchFamily="34" charset="-122"/>
                <a:cs typeface="DM Sans" pitchFamily="34" charset="-120"/>
              </a:rPr>
              <a:t>Xalqaro hamkorlik</a:t>
            </a:r>
            <a:endParaRPr lang="en-US" sz="2000" dirty="0"/>
          </a:p>
        </p:txBody>
      </p:sp>
      <p:sp>
        <p:nvSpPr>
          <p:cNvPr id="11" name="Text 9"/>
          <p:cNvSpPr/>
          <p:nvPr/>
        </p:nvSpPr>
        <p:spPr>
          <a:xfrm>
            <a:off x="8145371" y="6227840"/>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2000" dirty="0">
                <a:solidFill>
                  <a:srgbClr val="383838"/>
                </a:solidFill>
                <a:latin typeface="DM Sans" pitchFamily="34" charset="0"/>
                <a:ea typeface="DM Sans" pitchFamily="34" charset="-122"/>
                <a:cs typeface="DM Sans" pitchFamily="34" charset="-120"/>
              </a:rPr>
              <a:t>Aktivlarni qaytarish</a:t>
            </a:r>
            <a:endParaRPr lang="en-US" sz="2000" dirty="0"/>
          </a:p>
        </p:txBody>
      </p:sp>
      <p:pic>
        <p:nvPicPr>
          <p:cNvPr id="12" name="Image 1" descr="preencoded.png">
            <a:extLst>
              <a:ext uri="{FF2B5EF4-FFF2-40B4-BE49-F238E27FC236}">
                <a16:creationId xmlns:a16="http://schemas.microsoft.com/office/drawing/2014/main" id="{A7BFCE74-083F-544D-9D0C-62C2E95F6850}"/>
              </a:ext>
            </a:extLst>
          </p:cNvPr>
          <p:cNvPicPr>
            <a:picLocks noChangeAspect="1"/>
          </p:cNvPicPr>
          <p:nvPr/>
        </p:nvPicPr>
        <p:blipFill>
          <a:blip r:embed="rId3"/>
          <a:stretch>
            <a:fillRect/>
          </a:stretch>
        </p:blipFill>
        <p:spPr>
          <a:xfrm>
            <a:off x="2121082" y="693241"/>
            <a:ext cx="3009717" cy="259484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C2654B-642B-6E0B-F7FE-0F1A10543863}"/>
              </a:ext>
            </a:extLst>
          </p:cNvPr>
          <p:cNvSpPr txBox="1"/>
          <p:nvPr/>
        </p:nvSpPr>
        <p:spPr>
          <a:xfrm>
            <a:off x="4809066" y="3329970"/>
            <a:ext cx="9618133" cy="1569660"/>
          </a:xfrm>
          <a:prstGeom prst="rect">
            <a:avLst/>
          </a:prstGeom>
          <a:noFill/>
        </p:spPr>
        <p:txBody>
          <a:bodyPr wrap="square">
            <a:spAutoFit/>
          </a:bodyPr>
          <a:lstStyle/>
          <a:p>
            <a:r>
              <a:rPr lang="ru-UZ" sz="4800" b="1" dirty="0">
                <a:solidFill>
                  <a:srgbClr val="020202"/>
                </a:solidFill>
                <a:latin typeface="PT Serif" pitchFamily="34" charset="0"/>
              </a:rPr>
              <a:t>Kadrlar korrupsiyasining ta’rifi va turlari</a:t>
            </a:r>
          </a:p>
        </p:txBody>
      </p:sp>
      <p:pic>
        <p:nvPicPr>
          <p:cNvPr id="4" name="Image 0" descr="preencoded.png">
            <a:extLst>
              <a:ext uri="{FF2B5EF4-FFF2-40B4-BE49-F238E27FC236}">
                <a16:creationId xmlns:a16="http://schemas.microsoft.com/office/drawing/2014/main" id="{BF3EBA8D-7AC9-6F2A-B676-1C562E37026F}"/>
              </a:ext>
            </a:extLst>
          </p:cNvPr>
          <p:cNvPicPr>
            <a:picLocks noChangeAspect="1"/>
          </p:cNvPicPr>
          <p:nvPr/>
        </p:nvPicPr>
        <p:blipFill>
          <a:blip r:embed="rId2"/>
          <a:stretch>
            <a:fillRect/>
          </a:stretch>
        </p:blipFill>
        <p:spPr>
          <a:xfrm>
            <a:off x="0" y="0"/>
            <a:ext cx="4436533" cy="8229600"/>
          </a:xfrm>
          <a:prstGeom prst="rect">
            <a:avLst/>
          </a:prstGeom>
        </p:spPr>
      </p:pic>
    </p:spTree>
    <p:extLst>
      <p:ext uri="{BB962C8B-B14F-4D97-AF65-F5344CB8AC3E}">
        <p14:creationId xmlns:p14="http://schemas.microsoft.com/office/powerpoint/2010/main" val="471779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2338"/>
          </a:xfrm>
          <a:prstGeom prst="rect">
            <a:avLst/>
          </a:prstGeom>
        </p:spPr>
      </p:pic>
      <p:sp>
        <p:nvSpPr>
          <p:cNvPr id="3" name="Text 0"/>
          <p:cNvSpPr/>
          <p:nvPr/>
        </p:nvSpPr>
        <p:spPr>
          <a:xfrm>
            <a:off x="6129576" y="505301"/>
            <a:ext cx="7857649" cy="1809155"/>
          </a:xfrm>
          <a:prstGeom prst="rect">
            <a:avLst/>
          </a:prstGeom>
          <a:noFill/>
          <a:ln/>
        </p:spPr>
        <p:txBody>
          <a:bodyPr wrap="square" lIns="0" tIns="0" rIns="0" bIns="0" rtlCol="0" anchor="t"/>
          <a:lstStyle/>
          <a:p>
            <a:pPr marL="0" indent="0">
              <a:lnSpc>
                <a:spcPts val="4700"/>
              </a:lnSpc>
              <a:buNone/>
            </a:pPr>
            <a:r>
              <a:rPr lang="en-US" sz="3750" dirty="0">
                <a:solidFill>
                  <a:srgbClr val="020202"/>
                </a:solidFill>
                <a:latin typeface="PT Serif" pitchFamily="34" charset="0"/>
                <a:ea typeface="PT Serif" pitchFamily="34" charset="-122"/>
                <a:cs typeface="PT Serif" pitchFamily="34" charset="-120"/>
              </a:rPr>
              <a:t>O'zbekistonning xalqaro </a:t>
            </a:r>
            <a:r>
              <a:rPr lang="en-US" sz="3750" dirty="0" err="1">
                <a:solidFill>
                  <a:srgbClr val="020202"/>
                </a:solidFill>
                <a:latin typeface="PT Serif" pitchFamily="34" charset="0"/>
                <a:ea typeface="PT Serif" pitchFamily="34" charset="-122"/>
                <a:cs typeface="PT Serif" pitchFamily="34" charset="-120"/>
              </a:rPr>
              <a:t>antikorrupsion</a:t>
            </a:r>
            <a:r>
              <a:rPr lang="en-US" sz="3750" dirty="0">
                <a:solidFill>
                  <a:srgbClr val="020202"/>
                </a:solidFill>
                <a:latin typeface="PT Serif" pitchFamily="34" charset="0"/>
                <a:ea typeface="PT Serif" pitchFamily="34" charset="-122"/>
                <a:cs typeface="PT Serif" pitchFamily="34" charset="-120"/>
              </a:rPr>
              <a:t> </a:t>
            </a:r>
            <a:r>
              <a:rPr lang="en-US" sz="3750" dirty="0" err="1">
                <a:solidFill>
                  <a:srgbClr val="020202"/>
                </a:solidFill>
                <a:latin typeface="PT Serif" pitchFamily="34" charset="0"/>
                <a:ea typeface="PT Serif" pitchFamily="34" charset="-122"/>
                <a:cs typeface="PT Serif" pitchFamily="34" charset="-120"/>
              </a:rPr>
              <a:t>konvensiyalarda</a:t>
            </a:r>
            <a:r>
              <a:rPr lang="en-US" sz="3750" dirty="0">
                <a:solidFill>
                  <a:srgbClr val="020202"/>
                </a:solidFill>
                <a:latin typeface="PT Serif" pitchFamily="34" charset="0"/>
                <a:ea typeface="PT Serif" pitchFamily="34" charset="-122"/>
                <a:cs typeface="PT Serif" pitchFamily="34" charset="-120"/>
              </a:rPr>
              <a:t> ishtiroki</a:t>
            </a:r>
            <a:endParaRPr lang="en-US" sz="3750" dirty="0"/>
          </a:p>
        </p:txBody>
      </p:sp>
      <p:sp>
        <p:nvSpPr>
          <p:cNvPr id="4" name="Shape 1"/>
          <p:cNvSpPr/>
          <p:nvPr/>
        </p:nvSpPr>
        <p:spPr>
          <a:xfrm>
            <a:off x="6393775" y="2590086"/>
            <a:ext cx="22860" cy="5136952"/>
          </a:xfrm>
          <a:prstGeom prst="roundRect">
            <a:avLst>
              <a:gd name="adj" fmla="val 120584"/>
            </a:avLst>
          </a:prstGeom>
          <a:solidFill>
            <a:srgbClr val="D8D4D4"/>
          </a:solidFill>
          <a:ln/>
        </p:spPr>
      </p:sp>
      <p:sp>
        <p:nvSpPr>
          <p:cNvPr id="5" name="Shape 2"/>
          <p:cNvSpPr/>
          <p:nvPr/>
        </p:nvSpPr>
        <p:spPr>
          <a:xfrm>
            <a:off x="6589038" y="2992041"/>
            <a:ext cx="643176" cy="22860"/>
          </a:xfrm>
          <a:prstGeom prst="roundRect">
            <a:avLst>
              <a:gd name="adj" fmla="val 120584"/>
            </a:avLst>
          </a:prstGeom>
          <a:solidFill>
            <a:srgbClr val="D8D4D4"/>
          </a:solidFill>
          <a:ln/>
        </p:spPr>
      </p:sp>
      <p:sp>
        <p:nvSpPr>
          <p:cNvPr id="6" name="Shape 3"/>
          <p:cNvSpPr/>
          <p:nvPr/>
        </p:nvSpPr>
        <p:spPr>
          <a:xfrm>
            <a:off x="6198513" y="2796778"/>
            <a:ext cx="413385" cy="413385"/>
          </a:xfrm>
          <a:prstGeom prst="roundRect">
            <a:avLst>
              <a:gd name="adj" fmla="val 6668"/>
            </a:avLst>
          </a:prstGeom>
          <a:solidFill>
            <a:srgbClr val="F2EEEE"/>
          </a:solidFill>
          <a:ln/>
        </p:spPr>
      </p:sp>
      <p:sp>
        <p:nvSpPr>
          <p:cNvPr id="7" name="Text 4"/>
          <p:cNvSpPr/>
          <p:nvPr/>
        </p:nvSpPr>
        <p:spPr>
          <a:xfrm>
            <a:off x="6328053" y="2858691"/>
            <a:ext cx="154305" cy="289441"/>
          </a:xfrm>
          <a:prstGeom prst="rect">
            <a:avLst/>
          </a:prstGeom>
          <a:noFill/>
          <a:ln/>
        </p:spPr>
        <p:txBody>
          <a:bodyPr wrap="none" lIns="0" tIns="0" rIns="0" bIns="0" rtlCol="0" anchor="t"/>
          <a:lstStyle/>
          <a:p>
            <a:pPr marL="0" indent="0" algn="ctr">
              <a:lnSpc>
                <a:spcPts val="2250"/>
              </a:lnSpc>
              <a:buNone/>
            </a:pPr>
            <a:r>
              <a:rPr lang="en-US" sz="2250" dirty="0">
                <a:solidFill>
                  <a:srgbClr val="383838"/>
                </a:solidFill>
                <a:latin typeface="PT Serif" pitchFamily="34" charset="0"/>
                <a:ea typeface="PT Serif" pitchFamily="34" charset="-122"/>
                <a:cs typeface="PT Serif" pitchFamily="34" charset="-120"/>
              </a:rPr>
              <a:t>1</a:t>
            </a:r>
            <a:endParaRPr lang="en-US" sz="2250" dirty="0"/>
          </a:p>
        </p:txBody>
      </p:sp>
      <p:sp>
        <p:nvSpPr>
          <p:cNvPr id="8" name="Text 5"/>
          <p:cNvSpPr/>
          <p:nvPr/>
        </p:nvSpPr>
        <p:spPr>
          <a:xfrm>
            <a:off x="7415927" y="2773799"/>
            <a:ext cx="2411968" cy="301466"/>
          </a:xfrm>
          <a:prstGeom prst="rect">
            <a:avLst/>
          </a:prstGeom>
          <a:noFill/>
          <a:ln/>
        </p:spPr>
        <p:txBody>
          <a:bodyPr wrap="none" lIns="0" tIns="0" rIns="0" bIns="0" rtlCol="0" anchor="t"/>
          <a:lstStyle/>
          <a:p>
            <a:pPr marL="0" indent="0" algn="l">
              <a:lnSpc>
                <a:spcPts val="2350"/>
              </a:lnSpc>
              <a:buNone/>
            </a:pPr>
            <a:r>
              <a:rPr lang="en-US" sz="1850" dirty="0">
                <a:solidFill>
                  <a:srgbClr val="383838"/>
                </a:solidFill>
                <a:latin typeface="PT Serif" pitchFamily="34" charset="0"/>
                <a:ea typeface="PT Serif" pitchFamily="34" charset="-122"/>
                <a:cs typeface="PT Serif" pitchFamily="34" charset="-120"/>
              </a:rPr>
              <a:t>2008-yil</a:t>
            </a:r>
            <a:endParaRPr lang="en-US" sz="1850" dirty="0"/>
          </a:p>
        </p:txBody>
      </p:sp>
      <p:sp>
        <p:nvSpPr>
          <p:cNvPr id="9" name="Text 6"/>
          <p:cNvSpPr/>
          <p:nvPr/>
        </p:nvSpPr>
        <p:spPr>
          <a:xfrm>
            <a:off x="7415927" y="3185517"/>
            <a:ext cx="6571298" cy="293846"/>
          </a:xfrm>
          <a:prstGeom prst="rect">
            <a:avLst/>
          </a:prstGeom>
          <a:noFill/>
          <a:ln/>
        </p:spPr>
        <p:txBody>
          <a:bodyPr wrap="none" lIns="0" tIns="0" rIns="0" bIns="0" rtlCol="0" anchor="t"/>
          <a:lstStyle/>
          <a:p>
            <a:pPr marL="0" indent="0" algn="l">
              <a:lnSpc>
                <a:spcPts val="2300"/>
              </a:lnSpc>
              <a:buNone/>
            </a:pPr>
            <a:r>
              <a:rPr lang="en-US" sz="1400" dirty="0">
                <a:solidFill>
                  <a:srgbClr val="383838"/>
                </a:solidFill>
                <a:latin typeface="DM Sans" pitchFamily="34" charset="0"/>
                <a:ea typeface="DM Sans" pitchFamily="34" charset="-122"/>
                <a:cs typeface="DM Sans" pitchFamily="34" charset="-120"/>
              </a:rPr>
              <a:t>O'zbekiston BMTning Korrupsiyaga qarshi konventsiyasiga qo'shildi</a:t>
            </a:r>
            <a:endParaRPr lang="en-US" sz="1400" dirty="0"/>
          </a:p>
        </p:txBody>
      </p:sp>
      <p:sp>
        <p:nvSpPr>
          <p:cNvPr id="10" name="Shape 7"/>
          <p:cNvSpPr/>
          <p:nvPr/>
        </p:nvSpPr>
        <p:spPr>
          <a:xfrm>
            <a:off x="6589038" y="4248745"/>
            <a:ext cx="643176" cy="22860"/>
          </a:xfrm>
          <a:prstGeom prst="roundRect">
            <a:avLst>
              <a:gd name="adj" fmla="val 120584"/>
            </a:avLst>
          </a:prstGeom>
          <a:solidFill>
            <a:srgbClr val="D8D4D4"/>
          </a:solidFill>
          <a:ln/>
        </p:spPr>
      </p:sp>
      <p:sp>
        <p:nvSpPr>
          <p:cNvPr id="11" name="Shape 8"/>
          <p:cNvSpPr/>
          <p:nvPr/>
        </p:nvSpPr>
        <p:spPr>
          <a:xfrm>
            <a:off x="6198513" y="4053483"/>
            <a:ext cx="413385" cy="413385"/>
          </a:xfrm>
          <a:prstGeom prst="roundRect">
            <a:avLst>
              <a:gd name="adj" fmla="val 6668"/>
            </a:avLst>
          </a:prstGeom>
          <a:solidFill>
            <a:srgbClr val="F2EEEE"/>
          </a:solidFill>
          <a:ln/>
        </p:spPr>
      </p:sp>
      <p:sp>
        <p:nvSpPr>
          <p:cNvPr id="12" name="Text 9"/>
          <p:cNvSpPr/>
          <p:nvPr/>
        </p:nvSpPr>
        <p:spPr>
          <a:xfrm>
            <a:off x="6328053" y="4115395"/>
            <a:ext cx="154305" cy="289441"/>
          </a:xfrm>
          <a:prstGeom prst="rect">
            <a:avLst/>
          </a:prstGeom>
          <a:noFill/>
          <a:ln/>
        </p:spPr>
        <p:txBody>
          <a:bodyPr wrap="none" lIns="0" tIns="0" rIns="0" bIns="0" rtlCol="0" anchor="t"/>
          <a:lstStyle/>
          <a:p>
            <a:pPr marL="0" indent="0" algn="ctr">
              <a:lnSpc>
                <a:spcPts val="2250"/>
              </a:lnSpc>
              <a:buNone/>
            </a:pPr>
            <a:r>
              <a:rPr lang="en-US" sz="2250" dirty="0">
                <a:solidFill>
                  <a:srgbClr val="383838"/>
                </a:solidFill>
                <a:latin typeface="PT Serif" pitchFamily="34" charset="0"/>
                <a:ea typeface="PT Serif" pitchFamily="34" charset="-122"/>
                <a:cs typeface="PT Serif" pitchFamily="34" charset="-120"/>
              </a:rPr>
              <a:t>2</a:t>
            </a:r>
            <a:endParaRPr lang="en-US" sz="2250" dirty="0"/>
          </a:p>
        </p:txBody>
      </p:sp>
      <p:sp>
        <p:nvSpPr>
          <p:cNvPr id="13" name="Text 10"/>
          <p:cNvSpPr/>
          <p:nvPr/>
        </p:nvSpPr>
        <p:spPr>
          <a:xfrm>
            <a:off x="7415927" y="4030504"/>
            <a:ext cx="2411968" cy="301466"/>
          </a:xfrm>
          <a:prstGeom prst="rect">
            <a:avLst/>
          </a:prstGeom>
          <a:noFill/>
          <a:ln/>
        </p:spPr>
        <p:txBody>
          <a:bodyPr wrap="none" lIns="0" tIns="0" rIns="0" bIns="0" rtlCol="0" anchor="t"/>
          <a:lstStyle/>
          <a:p>
            <a:pPr marL="0" indent="0" algn="l">
              <a:lnSpc>
                <a:spcPts val="2350"/>
              </a:lnSpc>
              <a:buNone/>
            </a:pPr>
            <a:r>
              <a:rPr lang="en-US" sz="1850" dirty="0">
                <a:solidFill>
                  <a:srgbClr val="383838"/>
                </a:solidFill>
                <a:latin typeface="PT Serif" pitchFamily="34" charset="0"/>
                <a:ea typeface="PT Serif" pitchFamily="34" charset="-122"/>
                <a:cs typeface="PT Serif" pitchFamily="34" charset="-120"/>
              </a:rPr>
              <a:t>2010-yil</a:t>
            </a:r>
            <a:endParaRPr lang="en-US" sz="1850" dirty="0"/>
          </a:p>
        </p:txBody>
      </p:sp>
      <p:sp>
        <p:nvSpPr>
          <p:cNvPr id="14" name="Text 11"/>
          <p:cNvSpPr/>
          <p:nvPr/>
        </p:nvSpPr>
        <p:spPr>
          <a:xfrm>
            <a:off x="7415927" y="4442222"/>
            <a:ext cx="6571298" cy="293846"/>
          </a:xfrm>
          <a:prstGeom prst="rect">
            <a:avLst/>
          </a:prstGeom>
          <a:noFill/>
          <a:ln/>
        </p:spPr>
        <p:txBody>
          <a:bodyPr wrap="none" lIns="0" tIns="0" rIns="0" bIns="0" rtlCol="0" anchor="t"/>
          <a:lstStyle/>
          <a:p>
            <a:pPr marL="0" indent="0" algn="l">
              <a:lnSpc>
                <a:spcPts val="2300"/>
              </a:lnSpc>
              <a:buNone/>
            </a:pPr>
            <a:r>
              <a:rPr lang="en-US" sz="1400" dirty="0">
                <a:solidFill>
                  <a:srgbClr val="383838"/>
                </a:solidFill>
                <a:latin typeface="DM Sans" pitchFamily="34" charset="0"/>
                <a:ea typeface="DM Sans" pitchFamily="34" charset="-122"/>
                <a:cs typeface="DM Sans" pitchFamily="34" charset="-120"/>
              </a:rPr>
              <a:t>Istanbul korrupsiyaga qarshi kurash harakatlar rejasiga qo'shildi</a:t>
            </a:r>
            <a:endParaRPr lang="en-US" sz="1400" dirty="0"/>
          </a:p>
        </p:txBody>
      </p:sp>
      <p:sp>
        <p:nvSpPr>
          <p:cNvPr id="15" name="Shape 12"/>
          <p:cNvSpPr/>
          <p:nvPr/>
        </p:nvSpPr>
        <p:spPr>
          <a:xfrm>
            <a:off x="6589038" y="5505450"/>
            <a:ext cx="643176" cy="22860"/>
          </a:xfrm>
          <a:prstGeom prst="roundRect">
            <a:avLst>
              <a:gd name="adj" fmla="val 120584"/>
            </a:avLst>
          </a:prstGeom>
          <a:solidFill>
            <a:srgbClr val="D8D4D4"/>
          </a:solidFill>
          <a:ln/>
        </p:spPr>
      </p:sp>
      <p:sp>
        <p:nvSpPr>
          <p:cNvPr id="16" name="Shape 13"/>
          <p:cNvSpPr/>
          <p:nvPr/>
        </p:nvSpPr>
        <p:spPr>
          <a:xfrm>
            <a:off x="6198513" y="5310188"/>
            <a:ext cx="413385" cy="413385"/>
          </a:xfrm>
          <a:prstGeom prst="roundRect">
            <a:avLst>
              <a:gd name="adj" fmla="val 6668"/>
            </a:avLst>
          </a:prstGeom>
          <a:solidFill>
            <a:srgbClr val="F2EEEE"/>
          </a:solidFill>
          <a:ln/>
        </p:spPr>
      </p:sp>
      <p:sp>
        <p:nvSpPr>
          <p:cNvPr id="17" name="Text 14"/>
          <p:cNvSpPr/>
          <p:nvPr/>
        </p:nvSpPr>
        <p:spPr>
          <a:xfrm>
            <a:off x="6328053" y="5372100"/>
            <a:ext cx="154305" cy="289441"/>
          </a:xfrm>
          <a:prstGeom prst="rect">
            <a:avLst/>
          </a:prstGeom>
          <a:noFill/>
          <a:ln/>
        </p:spPr>
        <p:txBody>
          <a:bodyPr wrap="none" lIns="0" tIns="0" rIns="0" bIns="0" rtlCol="0" anchor="t"/>
          <a:lstStyle/>
          <a:p>
            <a:pPr marL="0" indent="0" algn="ctr">
              <a:lnSpc>
                <a:spcPts val="2250"/>
              </a:lnSpc>
              <a:buNone/>
            </a:pPr>
            <a:r>
              <a:rPr lang="en-US" sz="2250" dirty="0">
                <a:solidFill>
                  <a:srgbClr val="383838"/>
                </a:solidFill>
                <a:latin typeface="PT Serif" pitchFamily="34" charset="0"/>
                <a:ea typeface="PT Serif" pitchFamily="34" charset="-122"/>
                <a:cs typeface="PT Serif" pitchFamily="34" charset="-120"/>
              </a:rPr>
              <a:t>3</a:t>
            </a:r>
            <a:endParaRPr lang="en-US" sz="2250" dirty="0"/>
          </a:p>
        </p:txBody>
      </p:sp>
      <p:sp>
        <p:nvSpPr>
          <p:cNvPr id="18" name="Text 15"/>
          <p:cNvSpPr/>
          <p:nvPr/>
        </p:nvSpPr>
        <p:spPr>
          <a:xfrm>
            <a:off x="7415927" y="5287208"/>
            <a:ext cx="2411968" cy="301466"/>
          </a:xfrm>
          <a:prstGeom prst="rect">
            <a:avLst/>
          </a:prstGeom>
          <a:noFill/>
          <a:ln/>
        </p:spPr>
        <p:txBody>
          <a:bodyPr wrap="none" lIns="0" tIns="0" rIns="0" bIns="0" rtlCol="0" anchor="t"/>
          <a:lstStyle/>
          <a:p>
            <a:pPr marL="0" indent="0" algn="l">
              <a:lnSpc>
                <a:spcPts val="2350"/>
              </a:lnSpc>
              <a:buNone/>
            </a:pPr>
            <a:r>
              <a:rPr lang="en-US" sz="1850" dirty="0">
                <a:solidFill>
                  <a:srgbClr val="383838"/>
                </a:solidFill>
                <a:latin typeface="PT Serif" pitchFamily="34" charset="0"/>
                <a:ea typeface="PT Serif" pitchFamily="34" charset="-122"/>
                <a:cs typeface="PT Serif" pitchFamily="34" charset="-120"/>
              </a:rPr>
              <a:t>2019-yil</a:t>
            </a:r>
            <a:endParaRPr lang="en-US" sz="1850" dirty="0"/>
          </a:p>
        </p:txBody>
      </p:sp>
      <p:sp>
        <p:nvSpPr>
          <p:cNvPr id="19" name="Text 16"/>
          <p:cNvSpPr/>
          <p:nvPr/>
        </p:nvSpPr>
        <p:spPr>
          <a:xfrm>
            <a:off x="7415927" y="5698927"/>
            <a:ext cx="6571298" cy="587693"/>
          </a:xfrm>
          <a:prstGeom prst="rect">
            <a:avLst/>
          </a:prstGeom>
          <a:noFill/>
          <a:ln/>
        </p:spPr>
        <p:txBody>
          <a:bodyPr wrap="square" lIns="0" tIns="0" rIns="0" bIns="0" rtlCol="0" anchor="t"/>
          <a:lstStyle/>
          <a:p>
            <a:pPr marL="0" indent="0" algn="l">
              <a:lnSpc>
                <a:spcPts val="2300"/>
              </a:lnSpc>
              <a:buNone/>
            </a:pPr>
            <a:r>
              <a:rPr lang="en-US" sz="1400" dirty="0">
                <a:solidFill>
                  <a:srgbClr val="383838"/>
                </a:solidFill>
                <a:latin typeface="DM Sans" pitchFamily="34" charset="0"/>
                <a:ea typeface="DM Sans" pitchFamily="34" charset="-122"/>
                <a:cs typeface="DM Sans" pitchFamily="34" charset="-120"/>
              </a:rPr>
              <a:t>Iqtisodiy hamkorlik va taraqqiyot tashkilotining (OECD) Korrupsiyaga qarshi kurashish tarmog'iga a'zo bo'ldi</a:t>
            </a:r>
            <a:endParaRPr lang="en-US" sz="1400" dirty="0"/>
          </a:p>
        </p:txBody>
      </p:sp>
      <p:sp>
        <p:nvSpPr>
          <p:cNvPr id="20" name="Shape 17"/>
          <p:cNvSpPr/>
          <p:nvPr/>
        </p:nvSpPr>
        <p:spPr>
          <a:xfrm>
            <a:off x="6589038" y="7056001"/>
            <a:ext cx="643176" cy="22860"/>
          </a:xfrm>
          <a:prstGeom prst="roundRect">
            <a:avLst>
              <a:gd name="adj" fmla="val 120584"/>
            </a:avLst>
          </a:prstGeom>
          <a:solidFill>
            <a:srgbClr val="D8D4D4"/>
          </a:solidFill>
          <a:ln/>
        </p:spPr>
      </p:sp>
      <p:sp>
        <p:nvSpPr>
          <p:cNvPr id="21" name="Shape 18"/>
          <p:cNvSpPr/>
          <p:nvPr/>
        </p:nvSpPr>
        <p:spPr>
          <a:xfrm>
            <a:off x="6198513" y="6860738"/>
            <a:ext cx="413385" cy="413385"/>
          </a:xfrm>
          <a:prstGeom prst="roundRect">
            <a:avLst>
              <a:gd name="adj" fmla="val 6668"/>
            </a:avLst>
          </a:prstGeom>
          <a:solidFill>
            <a:srgbClr val="F2EEEE"/>
          </a:solidFill>
          <a:ln/>
        </p:spPr>
      </p:sp>
      <p:sp>
        <p:nvSpPr>
          <p:cNvPr id="22" name="Text 19"/>
          <p:cNvSpPr/>
          <p:nvPr/>
        </p:nvSpPr>
        <p:spPr>
          <a:xfrm>
            <a:off x="6328053" y="6922651"/>
            <a:ext cx="154305" cy="289441"/>
          </a:xfrm>
          <a:prstGeom prst="rect">
            <a:avLst/>
          </a:prstGeom>
          <a:noFill/>
          <a:ln/>
        </p:spPr>
        <p:txBody>
          <a:bodyPr wrap="none" lIns="0" tIns="0" rIns="0" bIns="0" rtlCol="0" anchor="t"/>
          <a:lstStyle/>
          <a:p>
            <a:pPr marL="0" indent="0" algn="ctr">
              <a:lnSpc>
                <a:spcPts val="2250"/>
              </a:lnSpc>
              <a:buNone/>
            </a:pPr>
            <a:r>
              <a:rPr lang="en-US" sz="2250" dirty="0">
                <a:solidFill>
                  <a:srgbClr val="383838"/>
                </a:solidFill>
                <a:latin typeface="PT Serif" pitchFamily="34" charset="0"/>
                <a:ea typeface="PT Serif" pitchFamily="34" charset="-122"/>
                <a:cs typeface="PT Serif" pitchFamily="34" charset="-120"/>
              </a:rPr>
              <a:t>4</a:t>
            </a:r>
            <a:endParaRPr lang="en-US" sz="2250" dirty="0"/>
          </a:p>
        </p:txBody>
      </p:sp>
      <p:sp>
        <p:nvSpPr>
          <p:cNvPr id="23" name="Text 20"/>
          <p:cNvSpPr/>
          <p:nvPr/>
        </p:nvSpPr>
        <p:spPr>
          <a:xfrm>
            <a:off x="7415927" y="6837759"/>
            <a:ext cx="2411968" cy="301466"/>
          </a:xfrm>
          <a:prstGeom prst="rect">
            <a:avLst/>
          </a:prstGeom>
          <a:noFill/>
          <a:ln/>
        </p:spPr>
        <p:txBody>
          <a:bodyPr wrap="none" lIns="0" tIns="0" rIns="0" bIns="0" rtlCol="0" anchor="t"/>
          <a:lstStyle/>
          <a:p>
            <a:pPr marL="0" indent="0" algn="l">
              <a:lnSpc>
                <a:spcPts val="2350"/>
              </a:lnSpc>
              <a:buNone/>
            </a:pPr>
            <a:r>
              <a:rPr lang="en-US" sz="1850" dirty="0">
                <a:solidFill>
                  <a:srgbClr val="383838"/>
                </a:solidFill>
                <a:latin typeface="PT Serif" pitchFamily="34" charset="0"/>
                <a:ea typeface="PT Serif" pitchFamily="34" charset="-122"/>
                <a:cs typeface="PT Serif" pitchFamily="34" charset="-120"/>
              </a:rPr>
              <a:t>2019-yil</a:t>
            </a:r>
            <a:endParaRPr lang="en-US" sz="1850" dirty="0"/>
          </a:p>
        </p:txBody>
      </p:sp>
      <p:sp>
        <p:nvSpPr>
          <p:cNvPr id="24" name="Text 21"/>
          <p:cNvSpPr/>
          <p:nvPr/>
        </p:nvSpPr>
        <p:spPr>
          <a:xfrm>
            <a:off x="7415927" y="7249477"/>
            <a:ext cx="6571298" cy="293846"/>
          </a:xfrm>
          <a:prstGeom prst="rect">
            <a:avLst/>
          </a:prstGeom>
          <a:noFill/>
          <a:ln/>
        </p:spPr>
        <p:txBody>
          <a:bodyPr wrap="none" lIns="0" tIns="0" rIns="0" bIns="0" rtlCol="0" anchor="t"/>
          <a:lstStyle/>
          <a:p>
            <a:pPr marL="0" indent="0" algn="l">
              <a:lnSpc>
                <a:spcPts val="2300"/>
              </a:lnSpc>
              <a:buNone/>
            </a:pPr>
            <a:r>
              <a:rPr lang="en-US" sz="1400" dirty="0">
                <a:solidFill>
                  <a:srgbClr val="383838"/>
                </a:solidFill>
                <a:latin typeface="DM Sans" pitchFamily="34" charset="0"/>
                <a:ea typeface="DM Sans" pitchFamily="34" charset="-122"/>
                <a:cs typeface="DM Sans" pitchFamily="34" charset="-120"/>
              </a:rPr>
              <a:t>Korrupsiyaga qarshi kurashish agentligi tashkil etildi</a:t>
            </a:r>
            <a:endParaRPr 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3" name="Text 1"/>
          <p:cNvSpPr/>
          <p:nvPr/>
        </p:nvSpPr>
        <p:spPr>
          <a:xfrm>
            <a:off x="1414554" y="1435986"/>
            <a:ext cx="6606077" cy="511347"/>
          </a:xfrm>
          <a:prstGeom prst="rect">
            <a:avLst/>
          </a:prstGeom>
          <a:noFill/>
          <a:ln/>
        </p:spPr>
        <p:txBody>
          <a:bodyPr wrap="none" lIns="0" tIns="0" rIns="0" bIns="0" rtlCol="0" anchor="ctr"/>
          <a:lstStyle/>
          <a:p>
            <a:pPr marL="0" indent="0">
              <a:buNone/>
            </a:pPr>
            <a:r>
              <a:rPr lang="en-US" sz="4000" b="1" dirty="0">
                <a:solidFill>
                  <a:srgbClr val="020202"/>
                </a:solidFill>
                <a:latin typeface="PT Serif" pitchFamily="34" charset="0"/>
                <a:ea typeface="PT Serif" pitchFamily="34" charset="-122"/>
                <a:cs typeface="PT Serif" pitchFamily="34" charset="-120"/>
              </a:rPr>
              <a:t>Kadrlar korrupsiyasi nima?</a:t>
            </a:r>
            <a:endParaRPr lang="en-US" sz="4000" b="1" dirty="0"/>
          </a:p>
        </p:txBody>
      </p:sp>
      <p:sp>
        <p:nvSpPr>
          <p:cNvPr id="4" name="Text 2"/>
          <p:cNvSpPr/>
          <p:nvPr/>
        </p:nvSpPr>
        <p:spPr>
          <a:xfrm>
            <a:off x="1123804" y="2424336"/>
            <a:ext cx="7187578" cy="4653797"/>
          </a:xfrm>
          <a:prstGeom prst="rect">
            <a:avLst/>
          </a:prstGeom>
          <a:noFill/>
          <a:ln/>
        </p:spPr>
        <p:txBody>
          <a:bodyPr wrap="square" lIns="0" tIns="0" rIns="0" bIns="0" rtlCol="0" anchor="ctr"/>
          <a:lstStyle/>
          <a:p>
            <a:pPr>
              <a:lnSpc>
                <a:spcPct val="150000"/>
              </a:lnSpc>
            </a:pPr>
            <a:r>
              <a:rPr lang="en-US" sz="2000" dirty="0">
                <a:solidFill>
                  <a:srgbClr val="383838"/>
                </a:solidFill>
                <a:latin typeface="DM Sans" pitchFamily="34" charset="0"/>
                <a:ea typeface="DM Sans" pitchFamily="34" charset="-122"/>
                <a:cs typeface="DM Sans" pitchFamily="34" charset="-120"/>
              </a:rPr>
              <a:t>Kadrlar korrupsiyasi - </a:t>
            </a:r>
            <a:r>
              <a:rPr lang="en-US" sz="2000" dirty="0" err="1">
                <a:solidFill>
                  <a:srgbClr val="383838"/>
                </a:solidFill>
                <a:latin typeface="DM Sans" pitchFamily="34" charset="0"/>
                <a:ea typeface="DM Sans" pitchFamily="34" charset="-122"/>
                <a:cs typeface="DM Sans" pitchFamily="34" charset="-120"/>
              </a:rPr>
              <a:t>bu</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davlat</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idoralarida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yoki</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tashkilotlarda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kadrlarni</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tanlash</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joylashtirish</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lavozimga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tayinlash</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o'tkazish</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yoki</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mukofotlash</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jarayonlarida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poraxo'rlik</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nepotizm</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ya’ni</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tanish-bilishchilikka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asoslangan</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xatti-harakatlar</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va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boshqa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noqonuniy</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amallarni</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amalga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oshirishdir</a:t>
            </a:r>
            <a:r>
              <a:rPr lang="en-US" sz="2000" dirty="0">
                <a:solidFill>
                  <a:srgbClr val="383838"/>
                </a:solidFill>
                <a:latin typeface="DM Sans" pitchFamily="34" charset="0"/>
                <a:ea typeface="DM Sans" pitchFamily="34" charset="-122"/>
                <a:cs typeface="DM Sans" pitchFamily="34" charset="-120"/>
              </a:rPr>
              <a:t>. Bu </a:t>
            </a:r>
            <a:r>
              <a:rPr lang="en-US" sz="2000" dirty="0" err="1">
                <a:solidFill>
                  <a:srgbClr val="383838"/>
                </a:solidFill>
                <a:latin typeface="DM Sans" pitchFamily="34" charset="0"/>
                <a:ea typeface="DM Sans" pitchFamily="34" charset="-122"/>
                <a:cs typeface="DM Sans" pitchFamily="34" charset="-120"/>
              </a:rPr>
              <a:t>jarayonlar</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ko'pincha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ishga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olish</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yoki</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lavozimga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tayinlashda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malaka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va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qobiliyatni</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emas</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balki</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shaxsiy</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manfaatlarni</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yoki</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aloqalarni</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asos</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qilib</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oladi</a:t>
            </a:r>
            <a:r>
              <a:rPr lang="en-US" sz="2000" dirty="0">
                <a:solidFill>
                  <a:srgbClr val="383838"/>
                </a:solidFill>
                <a:latin typeface="DM Sans" pitchFamily="34" charset="0"/>
                <a:ea typeface="DM Sans" pitchFamily="34" charset="-122"/>
                <a:cs typeface="DM Sans" pitchFamily="34" charset="-120"/>
              </a:rPr>
              <a:t>.</a:t>
            </a:r>
            <a:endParaRPr lang="en-US" sz="2000" dirty="0"/>
          </a:p>
        </p:txBody>
      </p:sp>
      <p:pic>
        <p:nvPicPr>
          <p:cNvPr id="10" name="Image 0" descr="preencoded.png">
            <a:extLst>
              <a:ext uri="{FF2B5EF4-FFF2-40B4-BE49-F238E27FC236}">
                <a16:creationId xmlns:a16="http://schemas.microsoft.com/office/drawing/2014/main" id="{1498FADA-1BEF-B0CF-C001-25CFA0B71F93}"/>
              </a:ext>
            </a:extLst>
          </p:cNvPr>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2753916" y="880533"/>
            <a:ext cx="8360569" cy="744260"/>
          </a:xfrm>
          <a:prstGeom prst="rect">
            <a:avLst/>
          </a:prstGeom>
          <a:noFill/>
          <a:ln/>
        </p:spPr>
        <p:txBody>
          <a:bodyPr wrap="none" lIns="0" tIns="0" rIns="0" bIns="0" rtlCol="0" anchor="t"/>
          <a:lstStyle/>
          <a:p>
            <a:pPr marL="0" indent="0">
              <a:lnSpc>
                <a:spcPts val="5850"/>
              </a:lnSpc>
              <a:buNone/>
            </a:pPr>
            <a:r>
              <a:rPr lang="en-US" sz="4650" b="1" dirty="0">
                <a:solidFill>
                  <a:srgbClr val="020202"/>
                </a:solidFill>
                <a:latin typeface="PT Serif" pitchFamily="34" charset="0"/>
                <a:ea typeface="PT Serif" pitchFamily="34" charset="-122"/>
                <a:cs typeface="PT Serif" pitchFamily="34" charset="-120"/>
              </a:rPr>
              <a:t>Kadrlar korrupsiyasining turlari</a:t>
            </a:r>
            <a:endParaRPr lang="en-US" sz="4650" b="1" dirty="0"/>
          </a:p>
        </p:txBody>
      </p:sp>
      <p:pic>
        <p:nvPicPr>
          <p:cNvPr id="3" name="Image 0" descr="preencoded.png"/>
          <p:cNvPicPr>
            <a:picLocks noChangeAspect="1"/>
          </p:cNvPicPr>
          <p:nvPr/>
        </p:nvPicPr>
        <p:blipFill>
          <a:blip r:embed="rId3"/>
          <a:stretch>
            <a:fillRect/>
          </a:stretch>
        </p:blipFill>
        <p:spPr>
          <a:xfrm>
            <a:off x="1507530" y="2229181"/>
            <a:ext cx="566976" cy="566976"/>
          </a:xfrm>
          <a:prstGeom prst="rect">
            <a:avLst/>
          </a:prstGeom>
        </p:spPr>
      </p:pic>
      <p:sp>
        <p:nvSpPr>
          <p:cNvPr id="4" name="Text 1"/>
          <p:cNvSpPr/>
          <p:nvPr/>
        </p:nvSpPr>
        <p:spPr>
          <a:xfrm>
            <a:off x="2543221" y="2415215"/>
            <a:ext cx="2977039" cy="372070"/>
          </a:xfrm>
          <a:prstGeom prst="rect">
            <a:avLst/>
          </a:prstGeom>
          <a:noFill/>
          <a:ln/>
        </p:spPr>
        <p:txBody>
          <a:bodyPr wrap="none" lIns="0" tIns="0" rIns="0" bIns="0" rtlCol="0" anchor="t"/>
          <a:lstStyle/>
          <a:p>
            <a:pPr marL="0" indent="0" algn="l">
              <a:lnSpc>
                <a:spcPts val="2900"/>
              </a:lnSpc>
              <a:buNone/>
            </a:pPr>
            <a:r>
              <a:rPr lang="en-US" sz="2800" b="1" dirty="0" err="1">
                <a:solidFill>
                  <a:srgbClr val="383838"/>
                </a:solidFill>
                <a:latin typeface="PT Serif" pitchFamily="34" charset="0"/>
                <a:ea typeface="PT Serif" pitchFamily="34" charset="-122"/>
                <a:cs typeface="PT Serif" pitchFamily="34" charset="-120"/>
              </a:rPr>
              <a:t>Poraxo'rlik</a:t>
            </a:r>
            <a:r>
              <a:rPr lang="en-US" sz="2300" dirty="0">
                <a:solidFill>
                  <a:srgbClr val="383838"/>
                </a:solidFill>
                <a:latin typeface="PT Serif" pitchFamily="34" charset="0"/>
                <a:ea typeface="PT Serif" pitchFamily="34" charset="-122"/>
                <a:cs typeface="PT Serif" pitchFamily="34" charset="-120"/>
              </a:rPr>
              <a:t> </a:t>
            </a:r>
            <a:endParaRPr lang="en-US" sz="2300" dirty="0"/>
          </a:p>
        </p:txBody>
      </p:sp>
      <p:sp>
        <p:nvSpPr>
          <p:cNvPr id="5" name="Text 2"/>
          <p:cNvSpPr/>
          <p:nvPr/>
        </p:nvSpPr>
        <p:spPr>
          <a:xfrm>
            <a:off x="1129281" y="3157548"/>
            <a:ext cx="6016585" cy="1323303"/>
          </a:xfrm>
          <a:prstGeom prst="rect">
            <a:avLst/>
          </a:prstGeom>
          <a:noFill/>
          <a:ln/>
        </p:spPr>
        <p:txBody>
          <a:bodyPr wrap="square" lIns="0" tIns="0" rIns="0" bIns="0" rtlCol="0" anchor="t"/>
          <a:lstStyle/>
          <a:p>
            <a:pPr marL="0" indent="0" algn="l">
              <a:lnSpc>
                <a:spcPts val="2850"/>
              </a:lnSpc>
              <a:buNone/>
            </a:pPr>
            <a:r>
              <a:rPr lang="en-US" sz="2000" dirty="0" err="1">
                <a:solidFill>
                  <a:srgbClr val="383838"/>
                </a:solidFill>
                <a:latin typeface="DM Sans" pitchFamily="34" charset="0"/>
                <a:ea typeface="DM Sans" pitchFamily="34" charset="-122"/>
                <a:cs typeface="DM Sans" pitchFamily="34" charset="-120"/>
              </a:rPr>
              <a:t>Kadrlar</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tayinlashda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yoki</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lavozimlarga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joylashtirishda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pora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yoki</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boshqa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moddiy</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manfaatlar</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evaziga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qarorlar</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qabul</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qilish</a:t>
            </a:r>
            <a:r>
              <a:rPr lang="en-US" sz="2000" dirty="0">
                <a:solidFill>
                  <a:srgbClr val="383838"/>
                </a:solidFill>
                <a:latin typeface="DM Sans" pitchFamily="34" charset="0"/>
                <a:ea typeface="DM Sans" pitchFamily="34" charset="-122"/>
                <a:cs typeface="DM Sans" pitchFamily="34" charset="-120"/>
              </a:rPr>
              <a:t> </a:t>
            </a:r>
            <a:endParaRPr lang="en-US" sz="2000" dirty="0"/>
          </a:p>
        </p:txBody>
      </p:sp>
      <p:pic>
        <p:nvPicPr>
          <p:cNvPr id="6" name="Image 1" descr="preencoded.png"/>
          <p:cNvPicPr>
            <a:picLocks noChangeAspect="1"/>
          </p:cNvPicPr>
          <p:nvPr/>
        </p:nvPicPr>
        <p:blipFill>
          <a:blip r:embed="rId4"/>
          <a:stretch>
            <a:fillRect/>
          </a:stretch>
        </p:blipFill>
        <p:spPr>
          <a:xfrm>
            <a:off x="1507530" y="5062204"/>
            <a:ext cx="566976" cy="566976"/>
          </a:xfrm>
          <a:prstGeom prst="rect">
            <a:avLst/>
          </a:prstGeom>
        </p:spPr>
      </p:pic>
      <p:sp>
        <p:nvSpPr>
          <p:cNvPr id="7" name="Text 3"/>
          <p:cNvSpPr/>
          <p:nvPr/>
        </p:nvSpPr>
        <p:spPr>
          <a:xfrm>
            <a:off x="2543220" y="5227755"/>
            <a:ext cx="2977039" cy="372070"/>
          </a:xfrm>
          <a:prstGeom prst="rect">
            <a:avLst/>
          </a:prstGeom>
          <a:noFill/>
          <a:ln/>
        </p:spPr>
        <p:txBody>
          <a:bodyPr wrap="none" lIns="0" tIns="0" rIns="0" bIns="0" rtlCol="0" anchor="t"/>
          <a:lstStyle/>
          <a:p>
            <a:pPr marL="0" indent="0" algn="l">
              <a:lnSpc>
                <a:spcPts val="2900"/>
              </a:lnSpc>
              <a:buNone/>
            </a:pPr>
            <a:r>
              <a:rPr lang="en-US" sz="2800" b="1" dirty="0">
                <a:solidFill>
                  <a:srgbClr val="383838"/>
                </a:solidFill>
                <a:latin typeface="PT Serif" pitchFamily="34" charset="0"/>
                <a:ea typeface="PT Serif" pitchFamily="34" charset="-122"/>
                <a:cs typeface="PT Serif" pitchFamily="34" charset="-120"/>
              </a:rPr>
              <a:t>Nepotizm</a:t>
            </a:r>
            <a:endParaRPr lang="en-US" sz="2800" b="1" dirty="0"/>
          </a:p>
        </p:txBody>
      </p:sp>
      <p:sp>
        <p:nvSpPr>
          <p:cNvPr id="8" name="Text 4"/>
          <p:cNvSpPr/>
          <p:nvPr/>
        </p:nvSpPr>
        <p:spPr>
          <a:xfrm>
            <a:off x="1129280" y="5771240"/>
            <a:ext cx="5804918" cy="1851991"/>
          </a:xfrm>
          <a:prstGeom prst="rect">
            <a:avLst/>
          </a:prstGeom>
          <a:noFill/>
          <a:ln/>
        </p:spPr>
        <p:txBody>
          <a:bodyPr wrap="square" lIns="0" tIns="0" rIns="0" bIns="0" rtlCol="0" anchor="t"/>
          <a:lstStyle/>
          <a:p>
            <a:pPr marL="0" indent="0" algn="l">
              <a:lnSpc>
                <a:spcPts val="2850"/>
              </a:lnSpc>
              <a:buNone/>
            </a:pPr>
            <a:r>
              <a:rPr lang="en-US" sz="2000" dirty="0">
                <a:solidFill>
                  <a:srgbClr val="383838"/>
                </a:solidFill>
                <a:latin typeface="DM Sans" pitchFamily="34" charset="0"/>
                <a:ea typeface="DM Sans" pitchFamily="34" charset="-122"/>
                <a:cs typeface="DM Sans" pitchFamily="34" charset="-120"/>
              </a:rPr>
              <a:t>Bu </a:t>
            </a:r>
            <a:r>
              <a:rPr lang="en-US" sz="2000" dirty="0" err="1">
                <a:solidFill>
                  <a:srgbClr val="383838"/>
                </a:solidFill>
                <a:latin typeface="DM Sans" pitchFamily="34" charset="0"/>
                <a:ea typeface="DM Sans" pitchFamily="34" charset="-122"/>
                <a:cs typeface="DM Sans" pitchFamily="34" charset="-120"/>
              </a:rPr>
              <a:t>turdagi</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korrupsiya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ya’ni</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qarindoshlar</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do'stlar</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yoki</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tanishlar</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orqali</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lavozimlarga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joylashtirish</a:t>
            </a:r>
            <a:r>
              <a:rPr lang="en-US" sz="2000" dirty="0">
                <a:solidFill>
                  <a:srgbClr val="383838"/>
                </a:solidFill>
                <a:latin typeface="DM Sans" pitchFamily="34" charset="0"/>
                <a:ea typeface="DM Sans" pitchFamily="34" charset="-122"/>
                <a:cs typeface="DM Sans" pitchFamily="34" charset="-120"/>
              </a:rPr>
              <a:t>. Bu, </a:t>
            </a:r>
            <a:r>
              <a:rPr lang="en-US" sz="2000" dirty="0" err="1">
                <a:solidFill>
                  <a:srgbClr val="383838"/>
                </a:solidFill>
                <a:latin typeface="DM Sans" pitchFamily="34" charset="0"/>
                <a:ea typeface="DM Sans" pitchFamily="34" charset="-122"/>
                <a:cs typeface="DM Sans" pitchFamily="34" charset="-120"/>
              </a:rPr>
              <a:t>asosan</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ma’lum</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bir</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shaxslarning</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yaqinlariga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yoki</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oila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a’zolariga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afzallik</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berish</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orqali</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amalga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oshiriladi</a:t>
            </a:r>
            <a:r>
              <a:rPr lang="en-US" sz="2000" dirty="0">
                <a:solidFill>
                  <a:srgbClr val="383838"/>
                </a:solidFill>
                <a:latin typeface="DM Sans" pitchFamily="34" charset="0"/>
                <a:ea typeface="DM Sans" pitchFamily="34" charset="-122"/>
                <a:cs typeface="DM Sans" pitchFamily="34" charset="-120"/>
              </a:rPr>
              <a:t> </a:t>
            </a:r>
            <a:endParaRPr lang="en-US" sz="2000" dirty="0"/>
          </a:p>
        </p:txBody>
      </p:sp>
      <p:pic>
        <p:nvPicPr>
          <p:cNvPr id="9" name="Image 2" descr="preencoded.png"/>
          <p:cNvPicPr>
            <a:picLocks noChangeAspect="1"/>
          </p:cNvPicPr>
          <p:nvPr/>
        </p:nvPicPr>
        <p:blipFill>
          <a:blip r:embed="rId5"/>
          <a:stretch>
            <a:fillRect/>
          </a:stretch>
        </p:blipFill>
        <p:spPr>
          <a:xfrm>
            <a:off x="7719398" y="2317762"/>
            <a:ext cx="566976" cy="566976"/>
          </a:xfrm>
          <a:prstGeom prst="rect">
            <a:avLst/>
          </a:prstGeom>
        </p:spPr>
      </p:pic>
      <p:sp>
        <p:nvSpPr>
          <p:cNvPr id="10" name="Text 5"/>
          <p:cNvSpPr/>
          <p:nvPr/>
        </p:nvSpPr>
        <p:spPr>
          <a:xfrm>
            <a:off x="8716323" y="2428304"/>
            <a:ext cx="3538378" cy="389225"/>
          </a:xfrm>
          <a:prstGeom prst="rect">
            <a:avLst/>
          </a:prstGeom>
          <a:noFill/>
          <a:ln/>
        </p:spPr>
        <p:txBody>
          <a:bodyPr wrap="none" lIns="0" tIns="0" rIns="0" bIns="0" rtlCol="0" anchor="t"/>
          <a:lstStyle/>
          <a:p>
            <a:pPr marL="0" indent="0" algn="l">
              <a:lnSpc>
                <a:spcPts val="2900"/>
              </a:lnSpc>
              <a:buNone/>
            </a:pPr>
            <a:r>
              <a:rPr lang="en-US" sz="2800" b="1" dirty="0" err="1">
                <a:solidFill>
                  <a:srgbClr val="383838"/>
                </a:solidFill>
                <a:latin typeface="PT Serif" pitchFamily="34" charset="0"/>
                <a:ea typeface="PT Serif" pitchFamily="34" charset="-122"/>
                <a:cs typeface="PT Serif" pitchFamily="34" charset="-120"/>
              </a:rPr>
              <a:t>Ko’p</a:t>
            </a:r>
            <a:r>
              <a:rPr lang="en-US" sz="2800" b="1" dirty="0">
                <a:solidFill>
                  <a:srgbClr val="383838"/>
                </a:solidFill>
                <a:latin typeface="PT Serif" pitchFamily="34" charset="0"/>
                <a:ea typeface="PT Serif" pitchFamily="34" charset="-122"/>
                <a:cs typeface="PT Serif" pitchFamily="34" charset="-120"/>
              </a:rPr>
              <a:t> </a:t>
            </a:r>
            <a:r>
              <a:rPr lang="en-US" sz="2800" b="1" dirty="0" err="1">
                <a:solidFill>
                  <a:srgbClr val="383838"/>
                </a:solidFill>
                <a:latin typeface="PT Serif" pitchFamily="34" charset="0"/>
                <a:ea typeface="PT Serif" pitchFamily="34" charset="-122"/>
                <a:cs typeface="PT Serif" pitchFamily="34" charset="-120"/>
              </a:rPr>
              <a:t>bosqichli</a:t>
            </a:r>
            <a:r>
              <a:rPr lang="en-US" sz="2800" b="1" dirty="0">
                <a:solidFill>
                  <a:srgbClr val="383838"/>
                </a:solidFill>
                <a:latin typeface="PT Serif" pitchFamily="34" charset="0"/>
                <a:ea typeface="PT Serif" pitchFamily="34" charset="-122"/>
                <a:cs typeface="PT Serif" pitchFamily="34" charset="-120"/>
              </a:rPr>
              <a:t> </a:t>
            </a:r>
            <a:r>
              <a:rPr lang="en-US" sz="2800" b="1" dirty="0" err="1">
                <a:solidFill>
                  <a:srgbClr val="383838"/>
                </a:solidFill>
                <a:latin typeface="PT Serif" pitchFamily="34" charset="0"/>
                <a:ea typeface="PT Serif" pitchFamily="34" charset="-122"/>
                <a:cs typeface="PT Serif" pitchFamily="34" charset="-120"/>
              </a:rPr>
              <a:t>korrupsiya</a:t>
            </a:r>
            <a:r>
              <a:rPr lang="en-US" sz="2800" b="1" dirty="0">
                <a:solidFill>
                  <a:srgbClr val="383838"/>
                </a:solidFill>
                <a:latin typeface="PT Serif" pitchFamily="34" charset="0"/>
                <a:ea typeface="PT Serif" pitchFamily="34" charset="-122"/>
                <a:cs typeface="PT Serif" pitchFamily="34" charset="-120"/>
              </a:rPr>
              <a:t> </a:t>
            </a:r>
            <a:endParaRPr lang="en-US" sz="2800" b="1" dirty="0"/>
          </a:p>
        </p:txBody>
      </p:sp>
      <p:sp>
        <p:nvSpPr>
          <p:cNvPr id="11" name="Text 6"/>
          <p:cNvSpPr/>
          <p:nvPr/>
        </p:nvSpPr>
        <p:spPr>
          <a:xfrm>
            <a:off x="7484536" y="3081761"/>
            <a:ext cx="6583678" cy="1323303"/>
          </a:xfrm>
          <a:prstGeom prst="rect">
            <a:avLst/>
          </a:prstGeom>
          <a:noFill/>
          <a:ln/>
        </p:spPr>
        <p:txBody>
          <a:bodyPr wrap="square" lIns="0" tIns="0" rIns="0" bIns="0" rtlCol="0" anchor="t"/>
          <a:lstStyle/>
          <a:p>
            <a:pPr marL="0" indent="0" algn="l">
              <a:lnSpc>
                <a:spcPts val="2850"/>
              </a:lnSpc>
              <a:buNone/>
            </a:pPr>
            <a:r>
              <a:rPr lang="en-US" sz="2000" dirty="0">
                <a:solidFill>
                  <a:srgbClr val="383838"/>
                </a:solidFill>
                <a:latin typeface="DM Sans" pitchFamily="34" charset="0"/>
                <a:ea typeface="DM Sans" pitchFamily="34" charset="-122"/>
                <a:cs typeface="DM Sans" pitchFamily="34" charset="-120"/>
              </a:rPr>
              <a:t>Bu </a:t>
            </a:r>
            <a:r>
              <a:rPr lang="en-US" sz="2000" dirty="0" err="1">
                <a:solidFill>
                  <a:srgbClr val="383838"/>
                </a:solidFill>
                <a:latin typeface="DM Sans" pitchFamily="34" charset="0"/>
                <a:ea typeface="DM Sans" pitchFamily="34" charset="-122"/>
                <a:cs typeface="DM Sans" pitchFamily="34" charset="-120"/>
              </a:rPr>
              <a:t>holatda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kadrlarni</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tanlash</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jarayonida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yuqori</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darajadagi</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rahbarlar</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va</a:t>
            </a:r>
            <a:r>
              <a:rPr lang="en-US" sz="2000" dirty="0">
                <a:solidFill>
                  <a:srgbClr val="383838"/>
                </a:solidFill>
                <a:latin typeface="DM Sans" pitchFamily="34" charset="0"/>
                <a:ea typeface="DM Sans" pitchFamily="34" charset="-122"/>
                <a:cs typeface="DM Sans" pitchFamily="34" charset="-120"/>
              </a:rPr>
              <a:t> past </a:t>
            </a:r>
            <a:r>
              <a:rPr lang="en-US" sz="2000" dirty="0" err="1">
                <a:solidFill>
                  <a:srgbClr val="383838"/>
                </a:solidFill>
                <a:latin typeface="DM Sans" pitchFamily="34" charset="0"/>
                <a:ea typeface="DM Sans" pitchFamily="34" charset="-122"/>
                <a:cs typeface="DM Sans" pitchFamily="34" charset="-120"/>
              </a:rPr>
              <a:t>darajadagi</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xodimlar</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o'rtasida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o'zaro</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kelishuvlar</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asosida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korrupsiyaga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yo'l</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qo'yiladi</a:t>
            </a:r>
            <a:r>
              <a:rPr lang="en-US" sz="2000" dirty="0">
                <a:solidFill>
                  <a:srgbClr val="383838"/>
                </a:solidFill>
                <a:latin typeface="DM Sans" pitchFamily="34" charset="0"/>
                <a:ea typeface="DM Sans" pitchFamily="34" charset="-122"/>
                <a:cs typeface="DM Sans" pitchFamily="34" charset="-120"/>
              </a:rPr>
              <a:t> </a:t>
            </a:r>
            <a:endParaRPr lang="en-US" sz="2000" dirty="0"/>
          </a:p>
        </p:txBody>
      </p:sp>
      <p:pic>
        <p:nvPicPr>
          <p:cNvPr id="12" name="Image 3" descr="preencoded.png"/>
          <p:cNvPicPr>
            <a:picLocks noChangeAspect="1"/>
          </p:cNvPicPr>
          <p:nvPr/>
        </p:nvPicPr>
        <p:blipFill>
          <a:blip r:embed="rId6"/>
          <a:stretch>
            <a:fillRect/>
          </a:stretch>
        </p:blipFill>
        <p:spPr>
          <a:xfrm>
            <a:off x="7712817" y="5027972"/>
            <a:ext cx="566976" cy="566976"/>
          </a:xfrm>
          <a:prstGeom prst="rect">
            <a:avLst/>
          </a:prstGeom>
        </p:spPr>
      </p:pic>
      <p:sp>
        <p:nvSpPr>
          <p:cNvPr id="13" name="Text 7"/>
          <p:cNvSpPr/>
          <p:nvPr/>
        </p:nvSpPr>
        <p:spPr>
          <a:xfrm>
            <a:off x="8798824" y="5188149"/>
            <a:ext cx="2977039" cy="372070"/>
          </a:xfrm>
          <a:prstGeom prst="rect">
            <a:avLst/>
          </a:prstGeom>
          <a:noFill/>
          <a:ln/>
        </p:spPr>
        <p:txBody>
          <a:bodyPr wrap="none" lIns="0" tIns="0" rIns="0" bIns="0" rtlCol="0" anchor="t"/>
          <a:lstStyle/>
          <a:p>
            <a:pPr marL="0" indent="0" algn="l">
              <a:lnSpc>
                <a:spcPts val="2900"/>
              </a:lnSpc>
              <a:buNone/>
            </a:pPr>
            <a:r>
              <a:rPr lang="en-US" sz="2800" b="1" dirty="0" err="1">
                <a:solidFill>
                  <a:srgbClr val="383838"/>
                </a:solidFill>
                <a:latin typeface="PT Serif" pitchFamily="34" charset="0"/>
                <a:ea typeface="PT Serif" pitchFamily="34" charset="-122"/>
                <a:cs typeface="PT Serif" pitchFamily="34" charset="-120"/>
              </a:rPr>
              <a:t>Kliyentelizm</a:t>
            </a:r>
            <a:r>
              <a:rPr lang="en-US" sz="2300" dirty="0">
                <a:solidFill>
                  <a:srgbClr val="383838"/>
                </a:solidFill>
                <a:latin typeface="PT Serif" pitchFamily="34" charset="0"/>
                <a:ea typeface="PT Serif" pitchFamily="34" charset="-122"/>
                <a:cs typeface="PT Serif" pitchFamily="34" charset="-120"/>
              </a:rPr>
              <a:t> </a:t>
            </a:r>
            <a:endParaRPr lang="en-US" sz="2300" dirty="0"/>
          </a:p>
        </p:txBody>
      </p:sp>
      <p:sp>
        <p:nvSpPr>
          <p:cNvPr id="14" name="Text 8"/>
          <p:cNvSpPr/>
          <p:nvPr/>
        </p:nvSpPr>
        <p:spPr>
          <a:xfrm>
            <a:off x="7484536" y="5824451"/>
            <a:ext cx="6583678" cy="1745571"/>
          </a:xfrm>
          <a:prstGeom prst="rect">
            <a:avLst/>
          </a:prstGeom>
          <a:noFill/>
          <a:ln/>
        </p:spPr>
        <p:txBody>
          <a:bodyPr wrap="square" lIns="0" tIns="0" rIns="0" bIns="0" rtlCol="0" anchor="t"/>
          <a:lstStyle/>
          <a:p>
            <a:pPr marL="0" indent="0" algn="l">
              <a:lnSpc>
                <a:spcPts val="2850"/>
              </a:lnSpc>
              <a:buNone/>
            </a:pPr>
            <a:r>
              <a:rPr lang="en-US" sz="2000" dirty="0">
                <a:solidFill>
                  <a:srgbClr val="383838"/>
                </a:solidFill>
                <a:latin typeface="DM Sans" pitchFamily="34" charset="0"/>
                <a:ea typeface="DM Sans" pitchFamily="34" charset="-122"/>
                <a:cs typeface="DM Sans" pitchFamily="34" charset="-120"/>
              </a:rPr>
              <a:t>Bu ham </a:t>
            </a:r>
            <a:r>
              <a:rPr lang="en-US" sz="2000" dirty="0" err="1">
                <a:solidFill>
                  <a:srgbClr val="383838"/>
                </a:solidFill>
                <a:latin typeface="DM Sans" pitchFamily="34" charset="0"/>
                <a:ea typeface="DM Sans" pitchFamily="34" charset="-122"/>
                <a:cs typeface="DM Sans" pitchFamily="34" charset="-120"/>
              </a:rPr>
              <a:t>tanish-bilishchilikka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asoslangan</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bir</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korrupsiya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turidir</a:t>
            </a:r>
            <a:r>
              <a:rPr lang="en-US" sz="2000" dirty="0">
                <a:solidFill>
                  <a:srgbClr val="383838"/>
                </a:solidFill>
                <a:latin typeface="DM Sans" pitchFamily="34" charset="0"/>
                <a:ea typeface="DM Sans" pitchFamily="34" charset="-122"/>
                <a:cs typeface="DM Sans" pitchFamily="34" charset="-120"/>
              </a:rPr>
              <a:t>, ammo </a:t>
            </a:r>
            <a:r>
              <a:rPr lang="en-US" sz="2000" dirty="0" err="1">
                <a:solidFill>
                  <a:srgbClr val="383838"/>
                </a:solidFill>
                <a:latin typeface="DM Sans" pitchFamily="34" charset="0"/>
                <a:ea typeface="DM Sans" pitchFamily="34" charset="-122"/>
                <a:cs typeface="DM Sans" pitchFamily="34" charset="-120"/>
              </a:rPr>
              <a:t>bu</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yerda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faqat</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qarindoshlar</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emas</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balki</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boshqa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shaxslar</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yoki</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guruhlar</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o'z</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manfaatlarini</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amalga</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oshirish</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uchun</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ta’sir</a:t>
            </a:r>
            <a:r>
              <a:rPr lang="en-US" sz="2000" dirty="0">
                <a:solidFill>
                  <a:srgbClr val="383838"/>
                </a:solidFill>
                <a:latin typeface="DM Sans" pitchFamily="34" charset="0"/>
                <a:ea typeface="DM Sans" pitchFamily="34" charset="-122"/>
                <a:cs typeface="DM Sans" pitchFamily="34" charset="-120"/>
              </a:rPr>
              <a:t> </a:t>
            </a:r>
            <a:r>
              <a:rPr lang="en-US" sz="2000" dirty="0" err="1">
                <a:solidFill>
                  <a:srgbClr val="383838"/>
                </a:solidFill>
                <a:latin typeface="DM Sans" pitchFamily="34" charset="0"/>
                <a:ea typeface="DM Sans" pitchFamily="34" charset="-122"/>
                <a:cs typeface="DM Sans" pitchFamily="34" charset="-120"/>
              </a:rPr>
              <a:t>o‘tkazadilar</a:t>
            </a:r>
            <a:r>
              <a:rPr lang="en-US" sz="2000" dirty="0">
                <a:solidFill>
                  <a:srgbClr val="383838"/>
                </a:solidFill>
                <a:latin typeface="DM Sans" pitchFamily="34" charset="0"/>
                <a:ea typeface="DM Sans" pitchFamily="34" charset="-122"/>
                <a:cs typeface="DM Sans" pitchFamily="34" charset="-120"/>
              </a:rPr>
              <a:t> </a:t>
            </a:r>
            <a:endParaRPr lang="en-US"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686038"/>
            <a:ext cx="7556421" cy="1488519"/>
          </a:xfrm>
          <a:prstGeom prst="rect">
            <a:avLst/>
          </a:prstGeom>
          <a:noFill/>
          <a:ln/>
        </p:spPr>
        <p:txBody>
          <a:bodyPr wrap="square" lIns="0" tIns="0" rIns="0" bIns="0" rtlCol="0" anchor="t"/>
          <a:lstStyle/>
          <a:p>
            <a:pPr marL="0" indent="0">
              <a:lnSpc>
                <a:spcPts val="5850"/>
              </a:lnSpc>
              <a:buNone/>
            </a:pPr>
            <a:r>
              <a:rPr lang="en-US" sz="4650" dirty="0">
                <a:solidFill>
                  <a:srgbClr val="020202"/>
                </a:solidFill>
                <a:latin typeface="PT Serif" pitchFamily="34" charset="0"/>
                <a:ea typeface="PT Serif" pitchFamily="34" charset="-122"/>
                <a:cs typeface="PT Serif" pitchFamily="34" charset="-120"/>
              </a:rPr>
              <a:t>Kadrlar korrupsiyasining sabablari: </a:t>
            </a:r>
            <a:r>
              <a:rPr lang="en-US" sz="4650" dirty="0" err="1">
                <a:solidFill>
                  <a:srgbClr val="020202"/>
                </a:solidFill>
                <a:latin typeface="PT Serif" pitchFamily="34" charset="0"/>
                <a:ea typeface="PT Serif" pitchFamily="34" charset="-122"/>
                <a:cs typeface="PT Serif" pitchFamily="34" charset="-120"/>
              </a:rPr>
              <a:t>iqtisodiy</a:t>
            </a:r>
            <a:r>
              <a:rPr lang="en-US" sz="4650" dirty="0">
                <a:solidFill>
                  <a:srgbClr val="020202"/>
                </a:solidFill>
                <a:latin typeface="PT Serif" pitchFamily="34" charset="0"/>
                <a:ea typeface="PT Serif" pitchFamily="34" charset="-122"/>
                <a:cs typeface="PT Serif" pitchFamily="34" charset="-120"/>
              </a:rPr>
              <a:t> omillar</a:t>
            </a:r>
            <a:endParaRPr lang="en-US" sz="4650" dirty="0"/>
          </a:p>
        </p:txBody>
      </p:sp>
      <p:sp>
        <p:nvSpPr>
          <p:cNvPr id="4" name="Shape 1"/>
          <p:cNvSpPr/>
          <p:nvPr/>
        </p:nvSpPr>
        <p:spPr>
          <a:xfrm>
            <a:off x="793790" y="2769870"/>
            <a:ext cx="396835" cy="396835"/>
          </a:xfrm>
          <a:prstGeom prst="roundRect">
            <a:avLst>
              <a:gd name="adj" fmla="val 8574"/>
            </a:avLst>
          </a:prstGeom>
          <a:solidFill>
            <a:srgbClr val="F2EEEE"/>
          </a:solidFill>
          <a:ln/>
        </p:spPr>
      </p:sp>
      <p:sp>
        <p:nvSpPr>
          <p:cNvPr id="5" name="Text 2"/>
          <p:cNvSpPr/>
          <p:nvPr/>
        </p:nvSpPr>
        <p:spPr>
          <a:xfrm>
            <a:off x="1417439" y="2787596"/>
            <a:ext cx="2977039" cy="354343"/>
          </a:xfrm>
          <a:prstGeom prst="rect">
            <a:avLst/>
          </a:prstGeom>
          <a:noFill/>
          <a:ln/>
        </p:spPr>
        <p:txBody>
          <a:bodyPr wrap="none" lIns="0" tIns="0" rIns="0" bIns="0" rtlCol="0" anchor="t"/>
          <a:lstStyle/>
          <a:p>
            <a:pPr marL="0" indent="0">
              <a:lnSpc>
                <a:spcPts val="2900"/>
              </a:lnSpc>
              <a:buNone/>
            </a:pPr>
            <a:r>
              <a:rPr lang="en-US" sz="2300" b="1" dirty="0">
                <a:solidFill>
                  <a:srgbClr val="383838"/>
                </a:solidFill>
                <a:latin typeface="PT Serif" pitchFamily="34" charset="0"/>
                <a:ea typeface="PT Serif" pitchFamily="34" charset="-122"/>
                <a:cs typeface="PT Serif" pitchFamily="34" charset="-120"/>
              </a:rPr>
              <a:t>Past ish haqi</a:t>
            </a:r>
            <a:endParaRPr lang="en-US" sz="2300" b="1" dirty="0"/>
          </a:p>
        </p:txBody>
      </p:sp>
      <p:sp>
        <p:nvSpPr>
          <p:cNvPr id="6" name="Text 3"/>
          <p:cNvSpPr/>
          <p:nvPr/>
        </p:nvSpPr>
        <p:spPr>
          <a:xfrm>
            <a:off x="793790" y="3274801"/>
            <a:ext cx="3041213" cy="1814513"/>
          </a:xfrm>
          <a:prstGeom prst="rect">
            <a:avLst/>
          </a:prstGeom>
          <a:noFill/>
          <a:ln/>
        </p:spPr>
        <p:txBody>
          <a:bodyPr wrap="square" lIns="0" tIns="0" rIns="0" bIns="0" rtlCol="0" anchor="t"/>
          <a:lstStyle/>
          <a:p>
            <a:pPr marL="0" indent="0">
              <a:lnSpc>
                <a:spcPts val="2850"/>
              </a:lnSpc>
              <a:buNone/>
            </a:pPr>
            <a:r>
              <a:rPr lang="en-US" sz="1750" dirty="0">
                <a:solidFill>
                  <a:srgbClr val="383838"/>
                </a:solidFill>
                <a:latin typeface="DM Sans" pitchFamily="34" charset="0"/>
                <a:ea typeface="DM Sans" pitchFamily="34" charset="-122"/>
                <a:cs typeface="DM Sans" pitchFamily="34" charset="-120"/>
              </a:rPr>
              <a:t>Davlat xizmatchilarining yetarli darajada ta'minlanmaganligi ularni qo'shimcha daromad izlashga undaydi</a:t>
            </a:r>
            <a:endParaRPr lang="en-US" sz="1750" dirty="0"/>
          </a:p>
        </p:txBody>
      </p:sp>
      <p:sp>
        <p:nvSpPr>
          <p:cNvPr id="7" name="Shape 4"/>
          <p:cNvSpPr/>
          <p:nvPr/>
        </p:nvSpPr>
        <p:spPr>
          <a:xfrm>
            <a:off x="4196060" y="2757487"/>
            <a:ext cx="396835" cy="396835"/>
          </a:xfrm>
          <a:prstGeom prst="roundRect">
            <a:avLst>
              <a:gd name="adj" fmla="val 8574"/>
            </a:avLst>
          </a:prstGeom>
          <a:solidFill>
            <a:srgbClr val="F2EEEE"/>
          </a:solidFill>
          <a:ln/>
        </p:spPr>
      </p:sp>
      <p:sp>
        <p:nvSpPr>
          <p:cNvPr id="8" name="Text 5"/>
          <p:cNvSpPr/>
          <p:nvPr/>
        </p:nvSpPr>
        <p:spPr>
          <a:xfrm>
            <a:off x="4989789" y="2757487"/>
            <a:ext cx="2977039" cy="372070"/>
          </a:xfrm>
          <a:prstGeom prst="rect">
            <a:avLst/>
          </a:prstGeom>
          <a:noFill/>
          <a:ln/>
        </p:spPr>
        <p:txBody>
          <a:bodyPr wrap="none" lIns="0" tIns="0" rIns="0" bIns="0" rtlCol="0" anchor="t"/>
          <a:lstStyle/>
          <a:p>
            <a:pPr marL="0" indent="0">
              <a:lnSpc>
                <a:spcPts val="2900"/>
              </a:lnSpc>
              <a:buNone/>
            </a:pPr>
            <a:r>
              <a:rPr lang="en-US" sz="2300" b="1" dirty="0" err="1">
                <a:solidFill>
                  <a:srgbClr val="383838"/>
                </a:solidFill>
                <a:latin typeface="PT Serif" pitchFamily="34" charset="0"/>
                <a:ea typeface="PT Serif" pitchFamily="34" charset="-122"/>
                <a:cs typeface="PT Serif" pitchFamily="34" charset="-120"/>
              </a:rPr>
              <a:t>Ish</a:t>
            </a:r>
            <a:r>
              <a:rPr lang="en-US" sz="2300" b="1" dirty="0">
                <a:solidFill>
                  <a:srgbClr val="383838"/>
                </a:solidFill>
                <a:latin typeface="PT Serif" pitchFamily="34" charset="0"/>
                <a:ea typeface="PT Serif" pitchFamily="34" charset="-122"/>
                <a:cs typeface="PT Serif" pitchFamily="34" charset="-120"/>
              </a:rPr>
              <a:t> </a:t>
            </a:r>
            <a:r>
              <a:rPr lang="en-US" sz="2300" b="1" dirty="0" err="1">
                <a:solidFill>
                  <a:srgbClr val="383838"/>
                </a:solidFill>
                <a:latin typeface="PT Serif" pitchFamily="34" charset="0"/>
                <a:ea typeface="PT Serif" pitchFamily="34" charset="-122"/>
                <a:cs typeface="PT Serif" pitchFamily="34" charset="-120"/>
              </a:rPr>
              <a:t>o'rinlari</a:t>
            </a:r>
            <a:r>
              <a:rPr lang="en-US" sz="2300" b="1" dirty="0">
                <a:solidFill>
                  <a:srgbClr val="383838"/>
                </a:solidFill>
                <a:latin typeface="PT Serif" pitchFamily="34" charset="0"/>
                <a:ea typeface="PT Serif" pitchFamily="34" charset="-122"/>
                <a:cs typeface="PT Serif" pitchFamily="34" charset="-120"/>
              </a:rPr>
              <a:t> </a:t>
            </a:r>
            <a:r>
              <a:rPr lang="en-US" sz="2300" b="1" dirty="0" err="1">
                <a:solidFill>
                  <a:srgbClr val="383838"/>
                </a:solidFill>
                <a:latin typeface="PT Serif" pitchFamily="34" charset="0"/>
                <a:ea typeface="PT Serif" pitchFamily="34" charset="-122"/>
                <a:cs typeface="PT Serif" pitchFamily="34" charset="-120"/>
              </a:rPr>
              <a:t>tanlovi</a:t>
            </a:r>
            <a:r>
              <a:rPr lang="en-US" sz="2300" b="1" dirty="0">
                <a:solidFill>
                  <a:srgbClr val="383838"/>
                </a:solidFill>
                <a:latin typeface="PT Serif" pitchFamily="34" charset="0"/>
                <a:ea typeface="PT Serif" pitchFamily="34" charset="-122"/>
                <a:cs typeface="PT Serif" pitchFamily="34" charset="-120"/>
              </a:rPr>
              <a:t> </a:t>
            </a:r>
            <a:endParaRPr lang="en-US" sz="2300" b="1" dirty="0"/>
          </a:p>
        </p:txBody>
      </p:sp>
      <p:sp>
        <p:nvSpPr>
          <p:cNvPr id="9" name="Text 6"/>
          <p:cNvSpPr/>
          <p:nvPr/>
        </p:nvSpPr>
        <p:spPr>
          <a:xfrm>
            <a:off x="4196060" y="3324277"/>
            <a:ext cx="4551046" cy="1637189"/>
          </a:xfrm>
          <a:prstGeom prst="rect">
            <a:avLst/>
          </a:prstGeom>
          <a:noFill/>
          <a:ln/>
        </p:spPr>
        <p:txBody>
          <a:bodyPr wrap="square" lIns="0" tIns="0" rIns="0" bIns="0" rtlCol="0" anchor="t"/>
          <a:lstStyle/>
          <a:p>
            <a:pPr marL="0" indent="0">
              <a:lnSpc>
                <a:spcPts val="2850"/>
              </a:lnSpc>
              <a:buNone/>
            </a:pPr>
            <a:r>
              <a:rPr lang="en-US" sz="1750" dirty="0" err="1">
                <a:solidFill>
                  <a:srgbClr val="383838"/>
                </a:solidFill>
                <a:latin typeface="DM Sans" pitchFamily="34" charset="0"/>
                <a:ea typeface="DM Sans" pitchFamily="34" charset="-122"/>
                <a:cs typeface="DM Sans" pitchFamily="34" charset="-120"/>
              </a:rPr>
              <a:t>Yaxshi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o'rinlar</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uchun</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kurashda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kadrlar</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korrupsiyasi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amalga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oshirilishi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mumkin</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chunki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ayrimlar</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malakali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xodimlar</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o'rniga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o'z</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manfaatlarini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ko'zlagan</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shaxslarni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tanlashadi</a:t>
            </a:r>
            <a:r>
              <a:rPr lang="en-US" sz="1750" dirty="0">
                <a:solidFill>
                  <a:srgbClr val="383838"/>
                </a:solidFill>
                <a:latin typeface="DM Sans" pitchFamily="34" charset="0"/>
                <a:ea typeface="DM Sans" pitchFamily="34" charset="-122"/>
                <a:cs typeface="DM Sans" pitchFamily="34" charset="-120"/>
              </a:rPr>
              <a:t> </a:t>
            </a:r>
            <a:endParaRPr lang="en-US" sz="1750" dirty="0"/>
          </a:p>
        </p:txBody>
      </p:sp>
      <p:sp>
        <p:nvSpPr>
          <p:cNvPr id="10" name="Shape 7"/>
          <p:cNvSpPr/>
          <p:nvPr/>
        </p:nvSpPr>
        <p:spPr>
          <a:xfrm>
            <a:off x="793790" y="5574506"/>
            <a:ext cx="396835" cy="396835"/>
          </a:xfrm>
          <a:prstGeom prst="roundRect">
            <a:avLst>
              <a:gd name="adj" fmla="val 8574"/>
            </a:avLst>
          </a:prstGeom>
          <a:solidFill>
            <a:srgbClr val="F2EEEE"/>
          </a:solidFill>
          <a:ln/>
        </p:spPr>
      </p:sp>
      <p:sp>
        <p:nvSpPr>
          <p:cNvPr id="11" name="Text 8"/>
          <p:cNvSpPr/>
          <p:nvPr/>
        </p:nvSpPr>
        <p:spPr>
          <a:xfrm>
            <a:off x="1417439" y="5574506"/>
            <a:ext cx="3041213" cy="744141"/>
          </a:xfrm>
          <a:prstGeom prst="rect">
            <a:avLst/>
          </a:prstGeom>
          <a:noFill/>
          <a:ln/>
        </p:spPr>
        <p:txBody>
          <a:bodyPr wrap="square" lIns="0" tIns="0" rIns="0" bIns="0" rtlCol="0" anchor="t"/>
          <a:lstStyle/>
          <a:p>
            <a:pPr marL="0" indent="0">
              <a:lnSpc>
                <a:spcPts val="2900"/>
              </a:lnSpc>
              <a:buNone/>
            </a:pPr>
            <a:r>
              <a:rPr lang="en-US" sz="2300" b="1" dirty="0">
                <a:solidFill>
                  <a:srgbClr val="383838"/>
                </a:solidFill>
                <a:latin typeface="PT Serif" pitchFamily="34" charset="0"/>
                <a:ea typeface="PT Serif" pitchFamily="34" charset="-122"/>
                <a:cs typeface="PT Serif" pitchFamily="34" charset="-120"/>
              </a:rPr>
              <a:t>Resurslarning taqsimlanishi</a:t>
            </a:r>
            <a:endParaRPr lang="en-US" sz="2300" b="1" dirty="0"/>
          </a:p>
        </p:txBody>
      </p:sp>
      <p:sp>
        <p:nvSpPr>
          <p:cNvPr id="12" name="Text 9"/>
          <p:cNvSpPr/>
          <p:nvPr/>
        </p:nvSpPr>
        <p:spPr>
          <a:xfrm>
            <a:off x="793790" y="6438662"/>
            <a:ext cx="3041213" cy="1088708"/>
          </a:xfrm>
          <a:prstGeom prst="rect">
            <a:avLst/>
          </a:prstGeom>
          <a:noFill/>
          <a:ln/>
        </p:spPr>
        <p:txBody>
          <a:bodyPr wrap="square" lIns="0" tIns="0" rIns="0" bIns="0" rtlCol="0" anchor="t"/>
          <a:lstStyle/>
          <a:p>
            <a:pPr marL="0" indent="0">
              <a:lnSpc>
                <a:spcPts val="2850"/>
              </a:lnSpc>
              <a:buNone/>
            </a:pPr>
            <a:r>
              <a:rPr lang="en-US" sz="1750" dirty="0">
                <a:solidFill>
                  <a:srgbClr val="383838"/>
                </a:solidFill>
                <a:latin typeface="DM Sans" pitchFamily="34" charset="0"/>
                <a:ea typeface="DM Sans" pitchFamily="34" charset="-122"/>
                <a:cs typeface="DM Sans" pitchFamily="34" charset="-120"/>
              </a:rPr>
              <a:t>Cheklangan resurslar ustidan nazorat korrupsiya xavfini oshiradi</a:t>
            </a:r>
            <a:endParaRPr lang="en-US" sz="1750" dirty="0"/>
          </a:p>
        </p:txBody>
      </p:sp>
      <p:sp>
        <p:nvSpPr>
          <p:cNvPr id="13" name="Shape 10"/>
          <p:cNvSpPr/>
          <p:nvPr/>
        </p:nvSpPr>
        <p:spPr>
          <a:xfrm>
            <a:off x="4196060" y="5511542"/>
            <a:ext cx="396835" cy="396835"/>
          </a:xfrm>
          <a:prstGeom prst="roundRect">
            <a:avLst>
              <a:gd name="adj" fmla="val 8574"/>
            </a:avLst>
          </a:prstGeom>
          <a:solidFill>
            <a:srgbClr val="F2EEEE"/>
          </a:solidFill>
          <a:ln/>
        </p:spPr>
      </p:sp>
      <p:sp>
        <p:nvSpPr>
          <p:cNvPr id="14" name="Text 11"/>
          <p:cNvSpPr/>
          <p:nvPr/>
        </p:nvSpPr>
        <p:spPr>
          <a:xfrm>
            <a:off x="5114838" y="5536307"/>
            <a:ext cx="2977039" cy="372070"/>
          </a:xfrm>
          <a:prstGeom prst="rect">
            <a:avLst/>
          </a:prstGeom>
          <a:noFill/>
          <a:ln/>
        </p:spPr>
        <p:txBody>
          <a:bodyPr wrap="none" lIns="0" tIns="0" rIns="0" bIns="0" rtlCol="0" anchor="t"/>
          <a:lstStyle/>
          <a:p>
            <a:pPr marL="0" indent="0">
              <a:lnSpc>
                <a:spcPts val="2900"/>
              </a:lnSpc>
              <a:buNone/>
            </a:pPr>
            <a:r>
              <a:rPr lang="en-US" sz="2300" b="1" dirty="0" err="1">
                <a:solidFill>
                  <a:srgbClr val="383838"/>
                </a:solidFill>
                <a:latin typeface="PT Serif" pitchFamily="34" charset="0"/>
                <a:ea typeface="PT Serif" pitchFamily="34" charset="-122"/>
                <a:cs typeface="PT Serif" pitchFamily="34" charset="-120"/>
              </a:rPr>
              <a:t>Iqtisodiy</a:t>
            </a:r>
            <a:r>
              <a:rPr lang="en-US" sz="2300" b="1" dirty="0">
                <a:solidFill>
                  <a:srgbClr val="383838"/>
                </a:solidFill>
                <a:latin typeface="PT Serif" pitchFamily="34" charset="0"/>
                <a:ea typeface="PT Serif" pitchFamily="34" charset="-122"/>
                <a:cs typeface="PT Serif" pitchFamily="34" charset="-120"/>
              </a:rPr>
              <a:t> </a:t>
            </a:r>
            <a:r>
              <a:rPr lang="en-US" sz="2300" b="1" dirty="0" err="1">
                <a:solidFill>
                  <a:srgbClr val="383838"/>
                </a:solidFill>
                <a:latin typeface="PT Serif" pitchFamily="34" charset="0"/>
                <a:ea typeface="PT Serif" pitchFamily="34" charset="-122"/>
                <a:cs typeface="PT Serif" pitchFamily="34" charset="-120"/>
              </a:rPr>
              <a:t>tengsizlik</a:t>
            </a:r>
            <a:r>
              <a:rPr lang="en-US" sz="2300" b="1" dirty="0">
                <a:solidFill>
                  <a:srgbClr val="383838"/>
                </a:solidFill>
                <a:latin typeface="PT Serif" pitchFamily="34" charset="0"/>
                <a:ea typeface="PT Serif" pitchFamily="34" charset="-122"/>
                <a:cs typeface="PT Serif" pitchFamily="34" charset="-120"/>
              </a:rPr>
              <a:t> </a:t>
            </a:r>
            <a:endParaRPr lang="en-US" sz="2300" b="1" dirty="0"/>
          </a:p>
        </p:txBody>
      </p:sp>
      <p:sp>
        <p:nvSpPr>
          <p:cNvPr id="15" name="Text 12"/>
          <p:cNvSpPr/>
          <p:nvPr/>
        </p:nvSpPr>
        <p:spPr>
          <a:xfrm>
            <a:off x="4154390" y="6235105"/>
            <a:ext cx="4855367" cy="1460896"/>
          </a:xfrm>
          <a:prstGeom prst="rect">
            <a:avLst/>
          </a:prstGeom>
          <a:noFill/>
          <a:ln/>
        </p:spPr>
        <p:txBody>
          <a:bodyPr wrap="square" lIns="0" tIns="0" rIns="0" bIns="0" rtlCol="0" anchor="t"/>
          <a:lstStyle/>
          <a:p>
            <a:pPr marL="0" indent="0">
              <a:lnSpc>
                <a:spcPts val="2850"/>
              </a:lnSpc>
              <a:buNone/>
            </a:pPr>
            <a:r>
              <a:rPr lang="en-US" sz="1750" dirty="0" err="1">
                <a:solidFill>
                  <a:srgbClr val="383838"/>
                </a:solidFill>
                <a:latin typeface="DM Sans" pitchFamily="34" charset="0"/>
                <a:ea typeface="DM Sans" pitchFamily="34" charset="-122"/>
                <a:cs typeface="DM Sans" pitchFamily="34" charset="-120"/>
              </a:rPr>
              <a:t>Iqtisodiy</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inqiroz</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resurslarning</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taqsimlanishida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adolatsiz</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qarorlar</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qabul</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qilishga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olib</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keladi</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bu</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esa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korrupsiya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va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xolislikka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zid</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holatlar</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yuzaga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kelishiga</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sabab</a:t>
            </a:r>
            <a:r>
              <a:rPr lang="en-US" sz="1750" dirty="0">
                <a:solidFill>
                  <a:srgbClr val="383838"/>
                </a:solidFill>
                <a:latin typeface="DM Sans" pitchFamily="34" charset="0"/>
                <a:ea typeface="DM Sans" pitchFamily="34" charset="-122"/>
                <a:cs typeface="DM Sans" pitchFamily="34" charset="-120"/>
              </a:rPr>
              <a:t> </a:t>
            </a:r>
            <a:r>
              <a:rPr lang="en-US" sz="1750" dirty="0" err="1">
                <a:solidFill>
                  <a:srgbClr val="383838"/>
                </a:solidFill>
                <a:latin typeface="DM Sans" pitchFamily="34" charset="0"/>
                <a:ea typeface="DM Sans" pitchFamily="34" charset="-122"/>
                <a:cs typeface="DM Sans" pitchFamily="34" charset="-120"/>
              </a:rPr>
              <a:t>bo’ladi</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18D083A4-292A-291B-0770-AA9AFD5FC56D}"/>
              </a:ext>
            </a:extLst>
          </p:cNvPr>
          <p:cNvSpPr/>
          <p:nvPr/>
        </p:nvSpPr>
        <p:spPr>
          <a:xfrm>
            <a:off x="515210" y="2719524"/>
            <a:ext cx="13329047" cy="1219914"/>
          </a:xfrm>
          <a:prstGeom prst="rect">
            <a:avLst/>
          </a:prstGeom>
          <a:noFill/>
          <a:ln/>
        </p:spPr>
        <p:txBody>
          <a:bodyPr wrap="square" lIns="0" tIns="0" rIns="0" bIns="0" rtlCol="0" anchor="t"/>
          <a:lstStyle/>
          <a:p>
            <a:pPr marL="0" indent="0">
              <a:lnSpc>
                <a:spcPts val="4800"/>
              </a:lnSpc>
              <a:buNone/>
            </a:pPr>
            <a:r>
              <a:rPr lang="en-US" sz="3800" dirty="0">
                <a:solidFill>
                  <a:srgbClr val="020202"/>
                </a:solidFill>
                <a:latin typeface="PT Serif" pitchFamily="34" charset="0"/>
                <a:ea typeface="PT Serif" pitchFamily="34" charset="-122"/>
                <a:cs typeface="PT Serif" pitchFamily="34" charset="-120"/>
              </a:rPr>
              <a:t>Kadrlar korrupsiyasining sabablari: </a:t>
            </a:r>
            <a:r>
              <a:rPr lang="en-US" sz="3800" dirty="0" err="1">
                <a:solidFill>
                  <a:srgbClr val="020202"/>
                </a:solidFill>
                <a:latin typeface="PT Serif" pitchFamily="34" charset="0"/>
                <a:ea typeface="PT Serif" pitchFamily="34" charset="-122"/>
                <a:cs typeface="PT Serif" pitchFamily="34" charset="-120"/>
              </a:rPr>
              <a:t>siyosiy</a:t>
            </a:r>
            <a:r>
              <a:rPr lang="en-US" sz="3800" dirty="0">
                <a:solidFill>
                  <a:srgbClr val="020202"/>
                </a:solidFill>
                <a:latin typeface="PT Serif" pitchFamily="34" charset="0"/>
                <a:ea typeface="PT Serif" pitchFamily="34" charset="-122"/>
                <a:cs typeface="PT Serif" pitchFamily="34" charset="-120"/>
              </a:rPr>
              <a:t> va ijtimoiy omillar</a:t>
            </a:r>
            <a:endParaRPr lang="en-US" sz="3800" dirty="0"/>
          </a:p>
        </p:txBody>
      </p:sp>
      <p:sp>
        <p:nvSpPr>
          <p:cNvPr id="4" name="TextBox 3">
            <a:extLst>
              <a:ext uri="{FF2B5EF4-FFF2-40B4-BE49-F238E27FC236}">
                <a16:creationId xmlns:a16="http://schemas.microsoft.com/office/drawing/2014/main" id="{0D0BA960-DF43-D297-AB33-5B3C0CA61BDA}"/>
              </a:ext>
            </a:extLst>
          </p:cNvPr>
          <p:cNvSpPr txBox="1"/>
          <p:nvPr/>
        </p:nvSpPr>
        <p:spPr>
          <a:xfrm>
            <a:off x="812800" y="5272625"/>
            <a:ext cx="6112933" cy="1631216"/>
          </a:xfrm>
          <a:prstGeom prst="rect">
            <a:avLst/>
          </a:prstGeom>
          <a:noFill/>
        </p:spPr>
        <p:txBody>
          <a:bodyPr wrap="square" anchor="ctr">
            <a:spAutoFit/>
          </a:bodyPr>
          <a:lstStyle/>
          <a:p>
            <a:r>
              <a:rPr lang="en" sz="2000" dirty="0" err="1">
                <a:solidFill>
                  <a:srgbClr val="383838"/>
                </a:solidFill>
                <a:latin typeface="DM Sans" pitchFamily="34" charset="0"/>
              </a:rPr>
              <a:t>Yuqori</a:t>
            </a:r>
            <a:r>
              <a:rPr lang="en" sz="2000" dirty="0">
                <a:solidFill>
                  <a:srgbClr val="383838"/>
                </a:solidFill>
                <a:latin typeface="DM Sans" pitchFamily="34" charset="0"/>
              </a:rPr>
              <a:t> </a:t>
            </a:r>
            <a:r>
              <a:rPr lang="en" sz="2000" dirty="0" err="1">
                <a:solidFill>
                  <a:srgbClr val="383838"/>
                </a:solidFill>
                <a:latin typeface="DM Sans" pitchFamily="34" charset="0"/>
              </a:rPr>
              <a:t>lavozimlarga</a:t>
            </a:r>
            <a:r>
              <a:rPr lang="en" sz="2000" dirty="0">
                <a:solidFill>
                  <a:srgbClr val="383838"/>
                </a:solidFill>
                <a:latin typeface="DM Sans" pitchFamily="34" charset="0"/>
              </a:rPr>
              <a:t> </a:t>
            </a:r>
            <a:r>
              <a:rPr lang="en" sz="2000" dirty="0" err="1">
                <a:solidFill>
                  <a:srgbClr val="383838"/>
                </a:solidFill>
                <a:latin typeface="DM Sans" pitchFamily="34" charset="0"/>
              </a:rPr>
              <a:t>tayinlashda</a:t>
            </a:r>
            <a:r>
              <a:rPr lang="en" sz="2000" dirty="0">
                <a:solidFill>
                  <a:srgbClr val="383838"/>
                </a:solidFill>
                <a:latin typeface="DM Sans" pitchFamily="34" charset="0"/>
              </a:rPr>
              <a:t> </a:t>
            </a:r>
            <a:r>
              <a:rPr lang="en" sz="2000" dirty="0" err="1">
                <a:solidFill>
                  <a:srgbClr val="383838"/>
                </a:solidFill>
                <a:latin typeface="DM Sans" pitchFamily="34" charset="0"/>
              </a:rPr>
              <a:t>siyosiy</a:t>
            </a:r>
            <a:r>
              <a:rPr lang="en" sz="2000" dirty="0">
                <a:solidFill>
                  <a:srgbClr val="383838"/>
                </a:solidFill>
                <a:latin typeface="DM Sans" pitchFamily="34" charset="0"/>
              </a:rPr>
              <a:t> </a:t>
            </a:r>
            <a:r>
              <a:rPr lang="en" sz="2000" dirty="0" err="1">
                <a:solidFill>
                  <a:srgbClr val="383838"/>
                </a:solidFill>
                <a:latin typeface="DM Sans" pitchFamily="34" charset="0"/>
              </a:rPr>
              <a:t>bosim</a:t>
            </a:r>
            <a:r>
              <a:rPr lang="en" sz="2000" dirty="0">
                <a:solidFill>
                  <a:srgbClr val="383838"/>
                </a:solidFill>
                <a:latin typeface="DM Sans" pitchFamily="34" charset="0"/>
              </a:rPr>
              <a:t> </a:t>
            </a:r>
            <a:r>
              <a:rPr lang="en" sz="2000" dirty="0" err="1">
                <a:solidFill>
                  <a:srgbClr val="383838"/>
                </a:solidFill>
                <a:latin typeface="DM Sans" pitchFamily="34" charset="0"/>
              </a:rPr>
              <a:t>yoki</a:t>
            </a:r>
            <a:r>
              <a:rPr lang="en" sz="2000" dirty="0">
                <a:solidFill>
                  <a:srgbClr val="383838"/>
                </a:solidFill>
                <a:latin typeface="DM Sans" pitchFamily="34" charset="0"/>
              </a:rPr>
              <a:t> </a:t>
            </a:r>
            <a:r>
              <a:rPr lang="en" sz="2000" dirty="0" err="1">
                <a:solidFill>
                  <a:srgbClr val="383838"/>
                </a:solidFill>
                <a:latin typeface="DM Sans" pitchFamily="34" charset="0"/>
              </a:rPr>
              <a:t>buyrug‘lar</a:t>
            </a:r>
            <a:r>
              <a:rPr lang="en" sz="2000" dirty="0">
                <a:solidFill>
                  <a:srgbClr val="383838"/>
                </a:solidFill>
                <a:latin typeface="DM Sans" pitchFamily="34" charset="0"/>
              </a:rPr>
              <a:t> </a:t>
            </a:r>
            <a:r>
              <a:rPr lang="en" sz="2000" dirty="0" err="1">
                <a:solidFill>
                  <a:srgbClr val="383838"/>
                </a:solidFill>
                <a:latin typeface="DM Sans" pitchFamily="34" charset="0"/>
              </a:rPr>
              <a:t>orqali</a:t>
            </a:r>
            <a:r>
              <a:rPr lang="en" sz="2000" dirty="0">
                <a:solidFill>
                  <a:srgbClr val="383838"/>
                </a:solidFill>
                <a:latin typeface="DM Sans" pitchFamily="34" charset="0"/>
              </a:rPr>
              <a:t> </a:t>
            </a:r>
            <a:r>
              <a:rPr lang="en" sz="2000" dirty="0" err="1">
                <a:solidFill>
                  <a:srgbClr val="383838"/>
                </a:solidFill>
                <a:latin typeface="DM Sans" pitchFamily="34" charset="0"/>
              </a:rPr>
              <a:t>korrupsiya</a:t>
            </a:r>
            <a:r>
              <a:rPr lang="en" sz="2000" dirty="0">
                <a:solidFill>
                  <a:srgbClr val="383838"/>
                </a:solidFill>
                <a:latin typeface="DM Sans" pitchFamily="34" charset="0"/>
              </a:rPr>
              <a:t> </a:t>
            </a:r>
            <a:r>
              <a:rPr lang="en" sz="2000" dirty="0" err="1">
                <a:solidFill>
                  <a:srgbClr val="383838"/>
                </a:solidFill>
                <a:latin typeface="DM Sans" pitchFamily="34" charset="0"/>
              </a:rPr>
              <a:t>holatlari</a:t>
            </a:r>
            <a:r>
              <a:rPr lang="en" sz="2000" dirty="0">
                <a:solidFill>
                  <a:srgbClr val="383838"/>
                </a:solidFill>
                <a:latin typeface="DM Sans" pitchFamily="34" charset="0"/>
              </a:rPr>
              <a:t> </a:t>
            </a:r>
            <a:r>
              <a:rPr lang="en" sz="2000" dirty="0" err="1">
                <a:solidFill>
                  <a:srgbClr val="383838"/>
                </a:solidFill>
                <a:latin typeface="DM Sans" pitchFamily="34" charset="0"/>
              </a:rPr>
              <a:t>yuzaga</a:t>
            </a:r>
            <a:r>
              <a:rPr lang="en" sz="2000" dirty="0">
                <a:solidFill>
                  <a:srgbClr val="383838"/>
                </a:solidFill>
                <a:latin typeface="DM Sans" pitchFamily="34" charset="0"/>
              </a:rPr>
              <a:t> </a:t>
            </a:r>
            <a:r>
              <a:rPr lang="en" sz="2000" dirty="0" err="1">
                <a:solidFill>
                  <a:srgbClr val="383838"/>
                </a:solidFill>
                <a:latin typeface="DM Sans" pitchFamily="34" charset="0"/>
              </a:rPr>
              <a:t>keladi</a:t>
            </a:r>
            <a:r>
              <a:rPr lang="en" sz="2000" dirty="0">
                <a:solidFill>
                  <a:srgbClr val="383838"/>
                </a:solidFill>
                <a:latin typeface="DM Sans" pitchFamily="34" charset="0"/>
              </a:rPr>
              <a:t>. </a:t>
            </a:r>
            <a:r>
              <a:rPr lang="en" sz="2000" dirty="0" err="1">
                <a:solidFill>
                  <a:srgbClr val="383838"/>
                </a:solidFill>
                <a:latin typeface="DM Sans" pitchFamily="34" charset="0"/>
              </a:rPr>
              <a:t>Siyosiy</a:t>
            </a:r>
            <a:r>
              <a:rPr lang="en" sz="2000" dirty="0">
                <a:solidFill>
                  <a:srgbClr val="383838"/>
                </a:solidFill>
                <a:latin typeface="DM Sans" pitchFamily="34" charset="0"/>
              </a:rPr>
              <a:t> </a:t>
            </a:r>
            <a:r>
              <a:rPr lang="en" sz="2000" dirty="0" err="1">
                <a:solidFill>
                  <a:srgbClr val="383838"/>
                </a:solidFill>
                <a:latin typeface="DM Sans" pitchFamily="34" charset="0"/>
              </a:rPr>
              <a:t>tizimda</a:t>
            </a:r>
            <a:r>
              <a:rPr lang="en" sz="2000" dirty="0">
                <a:solidFill>
                  <a:srgbClr val="383838"/>
                </a:solidFill>
                <a:latin typeface="DM Sans" pitchFamily="34" charset="0"/>
              </a:rPr>
              <a:t> </a:t>
            </a:r>
            <a:r>
              <a:rPr lang="en" sz="2000" dirty="0" err="1">
                <a:solidFill>
                  <a:srgbClr val="383838"/>
                </a:solidFill>
                <a:latin typeface="DM Sans" pitchFamily="34" charset="0"/>
              </a:rPr>
              <a:t>raqobatning</a:t>
            </a:r>
            <a:r>
              <a:rPr lang="en" sz="2000" dirty="0">
                <a:solidFill>
                  <a:srgbClr val="383838"/>
                </a:solidFill>
                <a:latin typeface="DM Sans" pitchFamily="34" charset="0"/>
              </a:rPr>
              <a:t> </a:t>
            </a:r>
            <a:r>
              <a:rPr lang="en" sz="2000" dirty="0" err="1">
                <a:solidFill>
                  <a:srgbClr val="383838"/>
                </a:solidFill>
                <a:latin typeface="DM Sans" pitchFamily="34" charset="0"/>
              </a:rPr>
              <a:t>pastligi</a:t>
            </a:r>
            <a:r>
              <a:rPr lang="en" sz="2000" dirty="0">
                <a:solidFill>
                  <a:srgbClr val="383838"/>
                </a:solidFill>
                <a:latin typeface="DM Sans" pitchFamily="34" charset="0"/>
              </a:rPr>
              <a:t> </a:t>
            </a:r>
            <a:r>
              <a:rPr lang="en" sz="2000" dirty="0" err="1">
                <a:solidFill>
                  <a:srgbClr val="383838"/>
                </a:solidFill>
                <a:latin typeface="DM Sans" pitchFamily="34" charset="0"/>
              </a:rPr>
              <a:t>va</a:t>
            </a:r>
            <a:r>
              <a:rPr lang="en" sz="2000" dirty="0">
                <a:solidFill>
                  <a:srgbClr val="383838"/>
                </a:solidFill>
                <a:latin typeface="DM Sans" pitchFamily="34" charset="0"/>
              </a:rPr>
              <a:t> </a:t>
            </a:r>
            <a:r>
              <a:rPr lang="en" sz="2000" dirty="0" err="1">
                <a:solidFill>
                  <a:srgbClr val="383838"/>
                </a:solidFill>
                <a:latin typeface="DM Sans" pitchFamily="34" charset="0"/>
              </a:rPr>
              <a:t>monopoliyaning</a:t>
            </a:r>
            <a:r>
              <a:rPr lang="en" sz="2000" dirty="0">
                <a:solidFill>
                  <a:srgbClr val="383838"/>
                </a:solidFill>
                <a:latin typeface="DM Sans" pitchFamily="34" charset="0"/>
              </a:rPr>
              <a:t> </a:t>
            </a:r>
            <a:r>
              <a:rPr lang="en" sz="2000" dirty="0" err="1">
                <a:solidFill>
                  <a:srgbClr val="383838"/>
                </a:solidFill>
                <a:latin typeface="DM Sans" pitchFamily="34" charset="0"/>
              </a:rPr>
              <a:t>mavjudligi</a:t>
            </a:r>
            <a:r>
              <a:rPr lang="en" sz="2000" dirty="0">
                <a:solidFill>
                  <a:srgbClr val="383838"/>
                </a:solidFill>
                <a:latin typeface="DM Sans" pitchFamily="34" charset="0"/>
              </a:rPr>
              <a:t> ham </a:t>
            </a:r>
            <a:r>
              <a:rPr lang="en" sz="2000" dirty="0" err="1">
                <a:solidFill>
                  <a:srgbClr val="383838"/>
                </a:solidFill>
                <a:latin typeface="DM Sans" pitchFamily="34" charset="0"/>
              </a:rPr>
              <a:t>kadrlar</a:t>
            </a:r>
            <a:r>
              <a:rPr lang="en" sz="2000" dirty="0">
                <a:solidFill>
                  <a:srgbClr val="383838"/>
                </a:solidFill>
                <a:latin typeface="DM Sans" pitchFamily="34" charset="0"/>
              </a:rPr>
              <a:t> </a:t>
            </a:r>
            <a:r>
              <a:rPr lang="en" sz="2000" dirty="0" err="1">
                <a:solidFill>
                  <a:srgbClr val="383838"/>
                </a:solidFill>
                <a:latin typeface="DM Sans" pitchFamily="34" charset="0"/>
              </a:rPr>
              <a:t>korrupsiyasiga</a:t>
            </a:r>
            <a:r>
              <a:rPr lang="en" sz="2000" dirty="0">
                <a:solidFill>
                  <a:srgbClr val="383838"/>
                </a:solidFill>
                <a:latin typeface="DM Sans" pitchFamily="34" charset="0"/>
              </a:rPr>
              <a:t> </a:t>
            </a:r>
            <a:r>
              <a:rPr lang="en" sz="2000" dirty="0" err="1">
                <a:solidFill>
                  <a:srgbClr val="383838"/>
                </a:solidFill>
                <a:latin typeface="DM Sans" pitchFamily="34" charset="0"/>
              </a:rPr>
              <a:t>yo‘l</a:t>
            </a:r>
            <a:r>
              <a:rPr lang="en" sz="2000" dirty="0">
                <a:solidFill>
                  <a:srgbClr val="383838"/>
                </a:solidFill>
                <a:latin typeface="DM Sans" pitchFamily="34" charset="0"/>
              </a:rPr>
              <a:t> </a:t>
            </a:r>
            <a:r>
              <a:rPr lang="en" sz="2000" dirty="0" err="1">
                <a:solidFill>
                  <a:srgbClr val="383838"/>
                </a:solidFill>
                <a:latin typeface="DM Sans" pitchFamily="34" charset="0"/>
              </a:rPr>
              <a:t>ochadi</a:t>
            </a:r>
            <a:endParaRPr lang="en" sz="2000" dirty="0">
              <a:solidFill>
                <a:srgbClr val="383838"/>
              </a:solidFill>
              <a:latin typeface="DM Sans" pitchFamily="34" charset="0"/>
            </a:endParaRPr>
          </a:p>
        </p:txBody>
      </p:sp>
      <p:sp>
        <p:nvSpPr>
          <p:cNvPr id="6" name="TextBox 5">
            <a:extLst>
              <a:ext uri="{FF2B5EF4-FFF2-40B4-BE49-F238E27FC236}">
                <a16:creationId xmlns:a16="http://schemas.microsoft.com/office/drawing/2014/main" id="{6AF1EFAC-564C-EA20-39D4-D9DB395E80B5}"/>
              </a:ext>
            </a:extLst>
          </p:cNvPr>
          <p:cNvSpPr txBox="1"/>
          <p:nvPr/>
        </p:nvSpPr>
        <p:spPr>
          <a:xfrm>
            <a:off x="8195735" y="5272625"/>
            <a:ext cx="6112933" cy="1323439"/>
          </a:xfrm>
          <a:prstGeom prst="rect">
            <a:avLst/>
          </a:prstGeom>
          <a:noFill/>
        </p:spPr>
        <p:txBody>
          <a:bodyPr wrap="square" anchor="ctr">
            <a:spAutoFit/>
          </a:bodyPr>
          <a:lstStyle/>
          <a:p>
            <a:r>
              <a:rPr lang="en" sz="2000" dirty="0" err="1">
                <a:solidFill>
                  <a:srgbClr val="383838"/>
                </a:solidFill>
                <a:latin typeface="DM Sans" pitchFamily="34" charset="0"/>
              </a:rPr>
              <a:t>O'zaro</a:t>
            </a:r>
            <a:r>
              <a:rPr lang="en" sz="2000" dirty="0">
                <a:solidFill>
                  <a:srgbClr val="383838"/>
                </a:solidFill>
                <a:latin typeface="DM Sans" pitchFamily="34" charset="0"/>
              </a:rPr>
              <a:t> </a:t>
            </a:r>
            <a:r>
              <a:rPr lang="en" sz="2000" dirty="0" err="1">
                <a:solidFill>
                  <a:srgbClr val="383838"/>
                </a:solidFill>
                <a:latin typeface="DM Sans" pitchFamily="34" charset="0"/>
              </a:rPr>
              <a:t>aloqalar</a:t>
            </a:r>
            <a:r>
              <a:rPr lang="en" sz="2000" dirty="0">
                <a:solidFill>
                  <a:srgbClr val="383838"/>
                </a:solidFill>
                <a:latin typeface="DM Sans" pitchFamily="34" charset="0"/>
              </a:rPr>
              <a:t> </a:t>
            </a:r>
            <a:r>
              <a:rPr lang="en" sz="2000" dirty="0" err="1">
                <a:solidFill>
                  <a:srgbClr val="383838"/>
                </a:solidFill>
                <a:latin typeface="DM Sans" pitchFamily="34" charset="0"/>
              </a:rPr>
              <a:t>va</a:t>
            </a:r>
            <a:r>
              <a:rPr lang="en" sz="2000" dirty="0">
                <a:solidFill>
                  <a:srgbClr val="383838"/>
                </a:solidFill>
                <a:latin typeface="DM Sans" pitchFamily="34" charset="0"/>
              </a:rPr>
              <a:t> </a:t>
            </a:r>
            <a:r>
              <a:rPr lang="en" sz="2000" dirty="0" err="1">
                <a:solidFill>
                  <a:srgbClr val="383838"/>
                </a:solidFill>
                <a:latin typeface="DM Sans" pitchFamily="34" charset="0"/>
              </a:rPr>
              <a:t>qarindoshlar</a:t>
            </a:r>
            <a:r>
              <a:rPr lang="en" sz="2000" dirty="0">
                <a:solidFill>
                  <a:srgbClr val="383838"/>
                </a:solidFill>
                <a:latin typeface="DM Sans" pitchFamily="34" charset="0"/>
              </a:rPr>
              <a:t> </a:t>
            </a:r>
            <a:r>
              <a:rPr lang="en" sz="2000" dirty="0" err="1">
                <a:solidFill>
                  <a:srgbClr val="383838"/>
                </a:solidFill>
                <a:latin typeface="DM Sans" pitchFamily="34" charset="0"/>
              </a:rPr>
              <a:t>orqali</a:t>
            </a:r>
            <a:r>
              <a:rPr lang="en" sz="2000" dirty="0">
                <a:solidFill>
                  <a:srgbClr val="383838"/>
                </a:solidFill>
                <a:latin typeface="DM Sans" pitchFamily="34" charset="0"/>
              </a:rPr>
              <a:t> </a:t>
            </a:r>
            <a:r>
              <a:rPr lang="en" sz="2000" dirty="0" err="1">
                <a:solidFill>
                  <a:srgbClr val="383838"/>
                </a:solidFill>
                <a:latin typeface="DM Sans" pitchFamily="34" charset="0"/>
              </a:rPr>
              <a:t>kadrlar</a:t>
            </a:r>
            <a:r>
              <a:rPr lang="en" sz="2000" dirty="0">
                <a:solidFill>
                  <a:srgbClr val="383838"/>
                </a:solidFill>
                <a:latin typeface="DM Sans" pitchFamily="34" charset="0"/>
              </a:rPr>
              <a:t> </a:t>
            </a:r>
            <a:r>
              <a:rPr lang="en" sz="2000" dirty="0" err="1">
                <a:solidFill>
                  <a:srgbClr val="383838"/>
                </a:solidFill>
                <a:latin typeface="DM Sans" pitchFamily="34" charset="0"/>
              </a:rPr>
              <a:t>o'rinlari</a:t>
            </a:r>
            <a:r>
              <a:rPr lang="en" sz="2000" dirty="0">
                <a:solidFill>
                  <a:srgbClr val="383838"/>
                </a:solidFill>
                <a:latin typeface="DM Sans" pitchFamily="34" charset="0"/>
              </a:rPr>
              <a:t> </a:t>
            </a:r>
            <a:r>
              <a:rPr lang="en" sz="2000" dirty="0" err="1">
                <a:solidFill>
                  <a:srgbClr val="383838"/>
                </a:solidFill>
                <a:latin typeface="DM Sans" pitchFamily="34" charset="0"/>
              </a:rPr>
              <a:t>berilishi</a:t>
            </a:r>
            <a:r>
              <a:rPr lang="en" sz="2000" dirty="0">
                <a:solidFill>
                  <a:srgbClr val="383838"/>
                </a:solidFill>
                <a:latin typeface="DM Sans" pitchFamily="34" charset="0"/>
              </a:rPr>
              <a:t>. </a:t>
            </a:r>
            <a:r>
              <a:rPr lang="en" sz="2000" dirty="0" err="1">
                <a:solidFill>
                  <a:srgbClr val="383838"/>
                </a:solidFill>
                <a:latin typeface="DM Sans" pitchFamily="34" charset="0"/>
              </a:rPr>
              <a:t>Korrupsiya</a:t>
            </a:r>
            <a:r>
              <a:rPr lang="en" sz="2000" dirty="0">
                <a:solidFill>
                  <a:srgbClr val="383838"/>
                </a:solidFill>
                <a:latin typeface="DM Sans" pitchFamily="34" charset="0"/>
              </a:rPr>
              <a:t> </a:t>
            </a:r>
            <a:r>
              <a:rPr lang="en" sz="2000" dirty="0" err="1">
                <a:solidFill>
                  <a:srgbClr val="383838"/>
                </a:solidFill>
                <a:latin typeface="DM Sans" pitchFamily="34" charset="0"/>
              </a:rPr>
              <a:t>va</a:t>
            </a:r>
            <a:r>
              <a:rPr lang="en" sz="2000" dirty="0">
                <a:solidFill>
                  <a:srgbClr val="383838"/>
                </a:solidFill>
                <a:latin typeface="DM Sans" pitchFamily="34" charset="0"/>
              </a:rPr>
              <a:t> </a:t>
            </a:r>
            <a:r>
              <a:rPr lang="en" sz="2000" dirty="0" err="1">
                <a:solidFill>
                  <a:srgbClr val="383838"/>
                </a:solidFill>
                <a:latin typeface="DM Sans" pitchFamily="34" charset="0"/>
              </a:rPr>
              <a:t>nepotizmning</a:t>
            </a:r>
            <a:r>
              <a:rPr lang="en" sz="2000" dirty="0">
                <a:solidFill>
                  <a:srgbClr val="383838"/>
                </a:solidFill>
                <a:latin typeface="DM Sans" pitchFamily="34" charset="0"/>
              </a:rPr>
              <a:t> </a:t>
            </a:r>
            <a:r>
              <a:rPr lang="en" sz="2000" dirty="0" err="1">
                <a:solidFill>
                  <a:srgbClr val="383838"/>
                </a:solidFill>
                <a:latin typeface="DM Sans" pitchFamily="34" charset="0"/>
              </a:rPr>
              <a:t>ildizlari</a:t>
            </a:r>
            <a:r>
              <a:rPr lang="en" sz="2000" dirty="0">
                <a:solidFill>
                  <a:srgbClr val="383838"/>
                </a:solidFill>
                <a:latin typeface="DM Sans" pitchFamily="34" charset="0"/>
              </a:rPr>
              <a:t> </a:t>
            </a:r>
            <a:r>
              <a:rPr lang="en" sz="2000" dirty="0" err="1">
                <a:solidFill>
                  <a:srgbClr val="383838"/>
                </a:solidFill>
                <a:latin typeface="DM Sans" pitchFamily="34" charset="0"/>
              </a:rPr>
              <a:t>jamiyatda</a:t>
            </a:r>
            <a:r>
              <a:rPr lang="en" sz="2000" dirty="0">
                <a:solidFill>
                  <a:srgbClr val="383838"/>
                </a:solidFill>
                <a:latin typeface="DM Sans" pitchFamily="34" charset="0"/>
              </a:rPr>
              <a:t> </a:t>
            </a:r>
            <a:r>
              <a:rPr lang="en" sz="2000" dirty="0" err="1">
                <a:solidFill>
                  <a:srgbClr val="383838"/>
                </a:solidFill>
                <a:latin typeface="DM Sans" pitchFamily="34" charset="0"/>
              </a:rPr>
              <a:t>keng</a:t>
            </a:r>
            <a:r>
              <a:rPr lang="en" sz="2000" dirty="0">
                <a:solidFill>
                  <a:srgbClr val="383838"/>
                </a:solidFill>
                <a:latin typeface="DM Sans" pitchFamily="34" charset="0"/>
              </a:rPr>
              <a:t> </a:t>
            </a:r>
            <a:r>
              <a:rPr lang="en" sz="2000" dirty="0" err="1">
                <a:solidFill>
                  <a:srgbClr val="383838"/>
                </a:solidFill>
                <a:latin typeface="DM Sans" pitchFamily="34" charset="0"/>
              </a:rPr>
              <a:t>tarqalgan</a:t>
            </a:r>
            <a:r>
              <a:rPr lang="en" sz="2000" dirty="0">
                <a:solidFill>
                  <a:srgbClr val="383838"/>
                </a:solidFill>
                <a:latin typeface="DM Sans" pitchFamily="34" charset="0"/>
              </a:rPr>
              <a:t> </a:t>
            </a:r>
            <a:r>
              <a:rPr lang="en" sz="2000" dirty="0" err="1">
                <a:solidFill>
                  <a:srgbClr val="383838"/>
                </a:solidFill>
                <a:latin typeface="DM Sans" pitchFamily="34" charset="0"/>
              </a:rPr>
              <a:t>ijtimoiy</a:t>
            </a:r>
            <a:r>
              <a:rPr lang="en" sz="2000" dirty="0">
                <a:solidFill>
                  <a:srgbClr val="383838"/>
                </a:solidFill>
                <a:latin typeface="DM Sans" pitchFamily="34" charset="0"/>
              </a:rPr>
              <a:t> </a:t>
            </a:r>
            <a:r>
              <a:rPr lang="en" sz="2000" dirty="0" err="1">
                <a:solidFill>
                  <a:srgbClr val="383838"/>
                </a:solidFill>
                <a:latin typeface="DM Sans" pitchFamily="34" charset="0"/>
              </a:rPr>
              <a:t>munosabatlarga</a:t>
            </a:r>
            <a:r>
              <a:rPr lang="en" sz="2000" dirty="0">
                <a:solidFill>
                  <a:srgbClr val="383838"/>
                </a:solidFill>
                <a:latin typeface="DM Sans" pitchFamily="34" charset="0"/>
              </a:rPr>
              <a:t> </a:t>
            </a:r>
            <a:r>
              <a:rPr lang="en" sz="2000" dirty="0" err="1">
                <a:solidFill>
                  <a:srgbClr val="383838"/>
                </a:solidFill>
                <a:latin typeface="DM Sans" pitchFamily="34" charset="0"/>
              </a:rPr>
              <a:t>asoslanadi</a:t>
            </a:r>
            <a:endParaRPr lang="en" sz="2000" dirty="0">
              <a:solidFill>
                <a:srgbClr val="383838"/>
              </a:solidFill>
              <a:latin typeface="DM Sans" pitchFamily="34" charset="0"/>
            </a:endParaRPr>
          </a:p>
        </p:txBody>
      </p:sp>
      <p:sp>
        <p:nvSpPr>
          <p:cNvPr id="8" name="TextBox 7">
            <a:extLst>
              <a:ext uri="{FF2B5EF4-FFF2-40B4-BE49-F238E27FC236}">
                <a16:creationId xmlns:a16="http://schemas.microsoft.com/office/drawing/2014/main" id="{9FD72FB6-2280-AA95-13E5-365D6CCA5626}"/>
              </a:ext>
            </a:extLst>
          </p:cNvPr>
          <p:cNvSpPr txBox="1"/>
          <p:nvPr/>
        </p:nvSpPr>
        <p:spPr>
          <a:xfrm>
            <a:off x="1642534" y="4241168"/>
            <a:ext cx="3691467" cy="461665"/>
          </a:xfrm>
          <a:prstGeom prst="rect">
            <a:avLst/>
          </a:prstGeom>
          <a:noFill/>
        </p:spPr>
        <p:txBody>
          <a:bodyPr wrap="square">
            <a:spAutoFit/>
          </a:bodyPr>
          <a:lstStyle/>
          <a:p>
            <a:r>
              <a:rPr lang="en" sz="2400" b="1" dirty="0" err="1">
                <a:solidFill>
                  <a:srgbClr val="020202"/>
                </a:solidFill>
                <a:latin typeface="PT Serif" pitchFamily="34" charset="0"/>
              </a:rPr>
              <a:t>Rahbariyatning</a:t>
            </a:r>
            <a:r>
              <a:rPr lang="en" sz="2400" b="1" dirty="0">
                <a:solidFill>
                  <a:srgbClr val="020202"/>
                </a:solidFill>
                <a:latin typeface="PT Serif" pitchFamily="34" charset="0"/>
              </a:rPr>
              <a:t> </a:t>
            </a:r>
            <a:r>
              <a:rPr lang="en" sz="2400" b="1" dirty="0" err="1">
                <a:solidFill>
                  <a:srgbClr val="020202"/>
                </a:solidFill>
                <a:latin typeface="PT Serif" pitchFamily="34" charset="0"/>
              </a:rPr>
              <a:t>bosimi</a:t>
            </a:r>
            <a:endParaRPr lang="ru-UZ" sz="2400" b="1" dirty="0"/>
          </a:p>
        </p:txBody>
      </p:sp>
      <p:sp>
        <p:nvSpPr>
          <p:cNvPr id="10" name="TextBox 9">
            <a:extLst>
              <a:ext uri="{FF2B5EF4-FFF2-40B4-BE49-F238E27FC236}">
                <a16:creationId xmlns:a16="http://schemas.microsoft.com/office/drawing/2014/main" id="{C08B4105-D021-D5E5-29EA-41CA1F96680D}"/>
              </a:ext>
            </a:extLst>
          </p:cNvPr>
          <p:cNvSpPr txBox="1"/>
          <p:nvPr/>
        </p:nvSpPr>
        <p:spPr>
          <a:xfrm>
            <a:off x="8195735" y="4241168"/>
            <a:ext cx="4792131" cy="461665"/>
          </a:xfrm>
          <a:prstGeom prst="rect">
            <a:avLst/>
          </a:prstGeom>
          <a:noFill/>
        </p:spPr>
        <p:txBody>
          <a:bodyPr wrap="square">
            <a:spAutoFit/>
          </a:bodyPr>
          <a:lstStyle/>
          <a:p>
            <a:r>
              <a:rPr lang="en" sz="2400" b="1" dirty="0" err="1">
                <a:solidFill>
                  <a:srgbClr val="020202"/>
                </a:solidFill>
                <a:latin typeface="PT Serif" pitchFamily="34" charset="0"/>
              </a:rPr>
              <a:t>Ijtimoiy</a:t>
            </a:r>
            <a:r>
              <a:rPr lang="en" sz="2400" b="1" dirty="0">
                <a:solidFill>
                  <a:srgbClr val="020202"/>
                </a:solidFill>
                <a:latin typeface="PT Serif" pitchFamily="34" charset="0"/>
              </a:rPr>
              <a:t> </a:t>
            </a:r>
            <a:r>
              <a:rPr lang="en" sz="2400" b="1" dirty="0" err="1">
                <a:solidFill>
                  <a:srgbClr val="020202"/>
                </a:solidFill>
                <a:latin typeface="PT Serif" pitchFamily="34" charset="0"/>
              </a:rPr>
              <a:t>munosabat</a:t>
            </a:r>
            <a:r>
              <a:rPr lang="en" sz="2400" b="1" dirty="0">
                <a:solidFill>
                  <a:srgbClr val="020202"/>
                </a:solidFill>
                <a:latin typeface="PT Serif" pitchFamily="34" charset="0"/>
              </a:rPr>
              <a:t> </a:t>
            </a:r>
            <a:r>
              <a:rPr lang="en" sz="2400" b="1" dirty="0" err="1">
                <a:solidFill>
                  <a:srgbClr val="020202"/>
                </a:solidFill>
                <a:latin typeface="PT Serif" pitchFamily="34" charset="0"/>
              </a:rPr>
              <a:t>va</a:t>
            </a:r>
            <a:r>
              <a:rPr lang="en" sz="2400" b="1" dirty="0">
                <a:solidFill>
                  <a:srgbClr val="020202"/>
                </a:solidFill>
                <a:latin typeface="PT Serif" pitchFamily="34" charset="0"/>
              </a:rPr>
              <a:t> </a:t>
            </a:r>
            <a:r>
              <a:rPr lang="en" sz="2400" b="1" dirty="0" err="1">
                <a:solidFill>
                  <a:srgbClr val="020202"/>
                </a:solidFill>
                <a:latin typeface="PT Serif" pitchFamily="34" charset="0"/>
              </a:rPr>
              <a:t>aloqalar</a:t>
            </a:r>
            <a:endParaRPr lang="ru-UZ" sz="2400" b="1" dirty="0"/>
          </a:p>
        </p:txBody>
      </p:sp>
      <p:pic>
        <p:nvPicPr>
          <p:cNvPr id="11" name="Image 0" descr="preencoded.png">
            <a:extLst>
              <a:ext uri="{FF2B5EF4-FFF2-40B4-BE49-F238E27FC236}">
                <a16:creationId xmlns:a16="http://schemas.microsoft.com/office/drawing/2014/main" id="{B27AC1E3-D857-6E78-1806-F5808B63C3E0}"/>
              </a:ext>
            </a:extLst>
          </p:cNvPr>
          <p:cNvPicPr>
            <a:picLocks noChangeAspect="1"/>
          </p:cNvPicPr>
          <p:nvPr/>
        </p:nvPicPr>
        <p:blipFill>
          <a:blip r:embed="rId2"/>
          <a:stretch>
            <a:fillRect/>
          </a:stretch>
        </p:blipFill>
        <p:spPr>
          <a:xfrm>
            <a:off x="0" y="0"/>
            <a:ext cx="14630400" cy="2149732"/>
          </a:xfrm>
          <a:prstGeom prst="rect">
            <a:avLst/>
          </a:prstGeom>
        </p:spPr>
      </p:pic>
    </p:spTree>
    <p:extLst>
      <p:ext uri="{BB962C8B-B14F-4D97-AF65-F5344CB8AC3E}">
        <p14:creationId xmlns:p14="http://schemas.microsoft.com/office/powerpoint/2010/main" val="4068541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1603177" y="722647"/>
            <a:ext cx="11976258" cy="1219914"/>
          </a:xfrm>
          <a:prstGeom prst="rect">
            <a:avLst/>
          </a:prstGeom>
          <a:noFill/>
          <a:ln/>
        </p:spPr>
        <p:txBody>
          <a:bodyPr wrap="square" lIns="0" tIns="0" rIns="0" bIns="0" rtlCol="0" anchor="t"/>
          <a:lstStyle/>
          <a:p>
            <a:pPr marL="0" indent="0" algn="r">
              <a:lnSpc>
                <a:spcPts val="4800"/>
              </a:lnSpc>
              <a:buNone/>
            </a:pPr>
            <a:r>
              <a:rPr lang="en-US" sz="3800" b="1" dirty="0">
                <a:solidFill>
                  <a:srgbClr val="020202"/>
                </a:solidFill>
                <a:latin typeface="PT Serif" pitchFamily="34" charset="0"/>
                <a:ea typeface="PT Serif" pitchFamily="34" charset="-122"/>
                <a:cs typeface="PT Serif" pitchFamily="34" charset="-120"/>
              </a:rPr>
              <a:t>Kadrlar korrupsiyasining sabablari: Siyosiy va ijtimoiy omillar</a:t>
            </a:r>
            <a:endParaRPr lang="en-US" sz="3800" b="1" dirty="0"/>
          </a:p>
        </p:txBody>
      </p:sp>
      <p:pic>
        <p:nvPicPr>
          <p:cNvPr id="3" name="Image 0" descr="preencoded.png"/>
          <p:cNvPicPr>
            <a:picLocks noChangeAspect="1"/>
          </p:cNvPicPr>
          <p:nvPr/>
        </p:nvPicPr>
        <p:blipFill>
          <a:blip r:embed="rId3"/>
          <a:stretch>
            <a:fillRect/>
          </a:stretch>
        </p:blipFill>
        <p:spPr>
          <a:xfrm>
            <a:off x="3323034" y="2103477"/>
            <a:ext cx="1319570" cy="1085731"/>
          </a:xfrm>
          <a:prstGeom prst="rect">
            <a:avLst/>
          </a:prstGeom>
        </p:spPr>
      </p:pic>
      <p:sp>
        <p:nvSpPr>
          <p:cNvPr id="4" name="Text 1"/>
          <p:cNvSpPr/>
          <p:nvPr/>
        </p:nvSpPr>
        <p:spPr>
          <a:xfrm>
            <a:off x="3920847" y="2595324"/>
            <a:ext cx="123825" cy="371832"/>
          </a:xfrm>
          <a:prstGeom prst="rect">
            <a:avLst/>
          </a:prstGeom>
          <a:noFill/>
          <a:ln/>
        </p:spPr>
        <p:txBody>
          <a:bodyPr wrap="none" lIns="0" tIns="0" rIns="0" bIns="0" rtlCol="0" anchor="t"/>
          <a:lstStyle/>
          <a:p>
            <a:pPr marL="0" indent="0" algn="ctr">
              <a:lnSpc>
                <a:spcPts val="2900"/>
              </a:lnSpc>
              <a:buNone/>
            </a:pPr>
            <a:r>
              <a:rPr lang="en-US" sz="2800" dirty="0">
                <a:solidFill>
                  <a:srgbClr val="383838"/>
                </a:solidFill>
                <a:latin typeface="PT Serif" pitchFamily="34" charset="0"/>
                <a:ea typeface="PT Serif" pitchFamily="34" charset="-122"/>
                <a:cs typeface="PT Serif" pitchFamily="34" charset="-120"/>
              </a:rPr>
              <a:t>1</a:t>
            </a:r>
            <a:endParaRPr lang="en-US" sz="2800" dirty="0"/>
          </a:p>
        </p:txBody>
      </p:sp>
      <p:sp>
        <p:nvSpPr>
          <p:cNvPr id="5" name="Text 2"/>
          <p:cNvSpPr/>
          <p:nvPr/>
        </p:nvSpPr>
        <p:spPr>
          <a:xfrm>
            <a:off x="4828461" y="2289334"/>
            <a:ext cx="2440186" cy="305038"/>
          </a:xfrm>
          <a:prstGeom prst="rect">
            <a:avLst/>
          </a:prstGeom>
          <a:noFill/>
          <a:ln/>
        </p:spPr>
        <p:txBody>
          <a:bodyPr wrap="none" lIns="0" tIns="0" rIns="0" bIns="0" rtlCol="0" anchor="t"/>
          <a:lstStyle/>
          <a:p>
            <a:pPr marL="0" indent="0" algn="l">
              <a:lnSpc>
                <a:spcPts val="2400"/>
              </a:lnSpc>
              <a:buNone/>
            </a:pPr>
            <a:r>
              <a:rPr lang="en-US" sz="2800" b="1" dirty="0">
                <a:solidFill>
                  <a:srgbClr val="383838"/>
                </a:solidFill>
                <a:latin typeface="PT Serif" pitchFamily="34" charset="0"/>
                <a:ea typeface="PT Serif" pitchFamily="34" charset="-122"/>
                <a:cs typeface="PT Serif" pitchFamily="34" charset="-120"/>
              </a:rPr>
              <a:t>Siyosiy beqarorlik</a:t>
            </a:r>
            <a:endParaRPr lang="en-US" sz="2800" b="1" dirty="0"/>
          </a:p>
        </p:txBody>
      </p:sp>
      <p:sp>
        <p:nvSpPr>
          <p:cNvPr id="6" name="Text 3"/>
          <p:cNvSpPr/>
          <p:nvPr/>
        </p:nvSpPr>
        <p:spPr>
          <a:xfrm>
            <a:off x="4828461" y="2705814"/>
            <a:ext cx="2762845" cy="297537"/>
          </a:xfrm>
          <a:prstGeom prst="rect">
            <a:avLst/>
          </a:prstGeom>
          <a:noFill/>
          <a:ln/>
        </p:spPr>
        <p:txBody>
          <a:bodyPr wrap="none" lIns="0" tIns="0" rIns="0" bIns="0" rtlCol="0" anchor="t"/>
          <a:lstStyle/>
          <a:p>
            <a:pPr marL="0" indent="0" algn="l">
              <a:lnSpc>
                <a:spcPts val="2300"/>
              </a:lnSpc>
              <a:buNone/>
            </a:pPr>
            <a:r>
              <a:rPr lang="en-US" sz="2000" dirty="0">
                <a:solidFill>
                  <a:srgbClr val="383838"/>
                </a:solidFill>
                <a:latin typeface="DM Sans" pitchFamily="34" charset="0"/>
                <a:ea typeface="DM Sans" pitchFamily="34" charset="-122"/>
                <a:cs typeface="DM Sans" pitchFamily="34" charset="-120"/>
              </a:rPr>
              <a:t>Tez-tez o'zgaradigan hukumatlar</a:t>
            </a:r>
            <a:endParaRPr lang="en-US" sz="2000" dirty="0"/>
          </a:p>
        </p:txBody>
      </p:sp>
      <p:sp>
        <p:nvSpPr>
          <p:cNvPr id="7" name="Shape 4"/>
          <p:cNvSpPr/>
          <p:nvPr/>
        </p:nvSpPr>
        <p:spPr>
          <a:xfrm>
            <a:off x="4689038" y="3202900"/>
            <a:ext cx="9244251" cy="11430"/>
          </a:xfrm>
          <a:prstGeom prst="roundRect">
            <a:avLst>
              <a:gd name="adj" fmla="val 243991"/>
            </a:avLst>
          </a:prstGeom>
          <a:solidFill>
            <a:srgbClr val="D8D4D4"/>
          </a:solidFill>
          <a:ln/>
        </p:spPr>
      </p:sp>
      <p:pic>
        <p:nvPicPr>
          <p:cNvPr id="8" name="Image 1" descr="preencoded.png"/>
          <p:cNvPicPr>
            <a:picLocks noChangeAspect="1"/>
          </p:cNvPicPr>
          <p:nvPr/>
        </p:nvPicPr>
        <p:blipFill>
          <a:blip r:embed="rId4"/>
          <a:stretch>
            <a:fillRect/>
          </a:stretch>
        </p:blipFill>
        <p:spPr>
          <a:xfrm>
            <a:off x="2663309" y="3235643"/>
            <a:ext cx="2639139" cy="1085731"/>
          </a:xfrm>
          <a:prstGeom prst="rect">
            <a:avLst/>
          </a:prstGeom>
        </p:spPr>
      </p:pic>
      <p:sp>
        <p:nvSpPr>
          <p:cNvPr id="9" name="Text 5"/>
          <p:cNvSpPr/>
          <p:nvPr/>
        </p:nvSpPr>
        <p:spPr>
          <a:xfrm>
            <a:off x="3920966" y="3592592"/>
            <a:ext cx="123825" cy="371832"/>
          </a:xfrm>
          <a:prstGeom prst="rect">
            <a:avLst/>
          </a:prstGeom>
          <a:noFill/>
          <a:ln/>
        </p:spPr>
        <p:txBody>
          <a:bodyPr wrap="none" lIns="0" tIns="0" rIns="0" bIns="0" rtlCol="0" anchor="t"/>
          <a:lstStyle/>
          <a:p>
            <a:pPr marL="0" indent="0" algn="ctr">
              <a:lnSpc>
                <a:spcPts val="2900"/>
              </a:lnSpc>
              <a:buNone/>
            </a:pPr>
            <a:r>
              <a:rPr lang="en-US" sz="2800" dirty="0">
                <a:solidFill>
                  <a:srgbClr val="383838"/>
                </a:solidFill>
                <a:latin typeface="PT Serif" pitchFamily="34" charset="0"/>
                <a:ea typeface="PT Serif" pitchFamily="34" charset="-122"/>
                <a:cs typeface="PT Serif" pitchFamily="34" charset="-120"/>
              </a:rPr>
              <a:t>2</a:t>
            </a:r>
            <a:endParaRPr lang="en-US" sz="2800" dirty="0"/>
          </a:p>
        </p:txBody>
      </p:sp>
      <p:sp>
        <p:nvSpPr>
          <p:cNvPr id="10" name="Text 6"/>
          <p:cNvSpPr/>
          <p:nvPr/>
        </p:nvSpPr>
        <p:spPr>
          <a:xfrm>
            <a:off x="5488305" y="3421499"/>
            <a:ext cx="2440186" cy="305038"/>
          </a:xfrm>
          <a:prstGeom prst="rect">
            <a:avLst/>
          </a:prstGeom>
          <a:noFill/>
          <a:ln/>
        </p:spPr>
        <p:txBody>
          <a:bodyPr wrap="none" lIns="0" tIns="0" rIns="0" bIns="0" rtlCol="0" anchor="t"/>
          <a:lstStyle/>
          <a:p>
            <a:pPr marL="0" indent="0" algn="l">
              <a:lnSpc>
                <a:spcPts val="2400"/>
              </a:lnSpc>
              <a:buNone/>
            </a:pPr>
            <a:r>
              <a:rPr lang="en-US" sz="2800" b="1" dirty="0">
                <a:solidFill>
                  <a:srgbClr val="383838"/>
                </a:solidFill>
                <a:latin typeface="PT Serif" pitchFamily="34" charset="0"/>
                <a:ea typeface="PT Serif" pitchFamily="34" charset="-122"/>
                <a:cs typeface="PT Serif" pitchFamily="34" charset="-120"/>
              </a:rPr>
              <a:t>Zaif huquqiy tizim</a:t>
            </a:r>
            <a:endParaRPr lang="en-US" sz="2800" b="1" dirty="0"/>
          </a:p>
        </p:txBody>
      </p:sp>
      <p:sp>
        <p:nvSpPr>
          <p:cNvPr id="11" name="Text 7"/>
          <p:cNvSpPr/>
          <p:nvPr/>
        </p:nvSpPr>
        <p:spPr>
          <a:xfrm>
            <a:off x="6340495" y="3944302"/>
            <a:ext cx="2501622" cy="297537"/>
          </a:xfrm>
          <a:prstGeom prst="rect">
            <a:avLst/>
          </a:prstGeom>
          <a:noFill/>
          <a:ln/>
        </p:spPr>
        <p:txBody>
          <a:bodyPr wrap="none" lIns="0" tIns="0" rIns="0" bIns="0" rtlCol="0" anchor="t"/>
          <a:lstStyle/>
          <a:p>
            <a:pPr marL="0" indent="0" algn="l">
              <a:lnSpc>
                <a:spcPts val="2300"/>
              </a:lnSpc>
              <a:buNone/>
            </a:pPr>
            <a:r>
              <a:rPr lang="en-US" sz="2000" dirty="0">
                <a:solidFill>
                  <a:srgbClr val="383838"/>
                </a:solidFill>
                <a:latin typeface="DM Sans" pitchFamily="34" charset="0"/>
                <a:ea typeface="DM Sans" pitchFamily="34" charset="-122"/>
                <a:cs typeface="DM Sans" pitchFamily="34" charset="-120"/>
              </a:rPr>
              <a:t>Qonunlarning samarasiz ijrosi</a:t>
            </a:r>
            <a:endParaRPr lang="en-US" sz="2000" dirty="0"/>
          </a:p>
        </p:txBody>
      </p:sp>
      <p:sp>
        <p:nvSpPr>
          <p:cNvPr id="12" name="Shape 8"/>
          <p:cNvSpPr/>
          <p:nvPr/>
        </p:nvSpPr>
        <p:spPr>
          <a:xfrm>
            <a:off x="5348883" y="4335066"/>
            <a:ext cx="8584406" cy="11430"/>
          </a:xfrm>
          <a:prstGeom prst="roundRect">
            <a:avLst>
              <a:gd name="adj" fmla="val 243991"/>
            </a:avLst>
          </a:prstGeom>
          <a:solidFill>
            <a:srgbClr val="D8D4D4"/>
          </a:solidFill>
          <a:ln/>
        </p:spPr>
      </p:sp>
      <p:pic>
        <p:nvPicPr>
          <p:cNvPr id="13" name="Image 2" descr="preencoded.png"/>
          <p:cNvPicPr>
            <a:picLocks noChangeAspect="1"/>
          </p:cNvPicPr>
          <p:nvPr/>
        </p:nvPicPr>
        <p:blipFill>
          <a:blip r:embed="rId5"/>
          <a:stretch>
            <a:fillRect/>
          </a:stretch>
        </p:blipFill>
        <p:spPr>
          <a:xfrm>
            <a:off x="2003465" y="4367808"/>
            <a:ext cx="3958709" cy="1085731"/>
          </a:xfrm>
          <a:prstGeom prst="rect">
            <a:avLst/>
          </a:prstGeom>
        </p:spPr>
      </p:pic>
      <p:sp>
        <p:nvSpPr>
          <p:cNvPr id="14" name="Text 9"/>
          <p:cNvSpPr/>
          <p:nvPr/>
        </p:nvSpPr>
        <p:spPr>
          <a:xfrm>
            <a:off x="3920847" y="4724757"/>
            <a:ext cx="123825" cy="371832"/>
          </a:xfrm>
          <a:prstGeom prst="rect">
            <a:avLst/>
          </a:prstGeom>
          <a:noFill/>
          <a:ln/>
        </p:spPr>
        <p:txBody>
          <a:bodyPr wrap="none" lIns="0" tIns="0" rIns="0" bIns="0" rtlCol="0" anchor="t"/>
          <a:lstStyle/>
          <a:p>
            <a:pPr marL="0" indent="0" algn="ctr">
              <a:lnSpc>
                <a:spcPts val="2900"/>
              </a:lnSpc>
              <a:buNone/>
            </a:pPr>
            <a:r>
              <a:rPr lang="en-US" sz="2800" dirty="0">
                <a:solidFill>
                  <a:srgbClr val="383838"/>
                </a:solidFill>
                <a:latin typeface="PT Serif" pitchFamily="34" charset="0"/>
                <a:ea typeface="PT Serif" pitchFamily="34" charset="-122"/>
                <a:cs typeface="PT Serif" pitchFamily="34" charset="-120"/>
              </a:rPr>
              <a:t>3</a:t>
            </a:r>
            <a:endParaRPr lang="en-US" sz="2800" dirty="0"/>
          </a:p>
        </p:txBody>
      </p:sp>
      <p:sp>
        <p:nvSpPr>
          <p:cNvPr id="15" name="Text 10"/>
          <p:cNvSpPr/>
          <p:nvPr/>
        </p:nvSpPr>
        <p:spPr>
          <a:xfrm>
            <a:off x="6148030" y="4553664"/>
            <a:ext cx="2440186" cy="305038"/>
          </a:xfrm>
          <a:prstGeom prst="rect">
            <a:avLst/>
          </a:prstGeom>
          <a:noFill/>
          <a:ln/>
        </p:spPr>
        <p:txBody>
          <a:bodyPr wrap="none" lIns="0" tIns="0" rIns="0" bIns="0" rtlCol="0" anchor="t"/>
          <a:lstStyle/>
          <a:p>
            <a:pPr marL="0" indent="0" algn="l">
              <a:lnSpc>
                <a:spcPts val="2400"/>
              </a:lnSpc>
              <a:buNone/>
            </a:pPr>
            <a:r>
              <a:rPr lang="en-US" sz="2800" b="1" dirty="0">
                <a:solidFill>
                  <a:srgbClr val="383838"/>
                </a:solidFill>
                <a:latin typeface="PT Serif" pitchFamily="34" charset="0"/>
                <a:ea typeface="PT Serif" pitchFamily="34" charset="-122"/>
                <a:cs typeface="PT Serif" pitchFamily="34" charset="-120"/>
              </a:rPr>
              <a:t>Siyosiy immunitet</a:t>
            </a:r>
            <a:endParaRPr lang="en-US" sz="2800" b="1" dirty="0"/>
          </a:p>
        </p:txBody>
      </p:sp>
      <p:sp>
        <p:nvSpPr>
          <p:cNvPr id="16" name="Text 11"/>
          <p:cNvSpPr/>
          <p:nvPr/>
        </p:nvSpPr>
        <p:spPr>
          <a:xfrm>
            <a:off x="6795076" y="4989135"/>
            <a:ext cx="3505795" cy="297537"/>
          </a:xfrm>
          <a:prstGeom prst="rect">
            <a:avLst/>
          </a:prstGeom>
          <a:noFill/>
          <a:ln/>
        </p:spPr>
        <p:txBody>
          <a:bodyPr wrap="none" lIns="0" tIns="0" rIns="0" bIns="0" rtlCol="0" anchor="t"/>
          <a:lstStyle/>
          <a:p>
            <a:pPr marL="0" indent="0" algn="l">
              <a:lnSpc>
                <a:spcPts val="2300"/>
              </a:lnSpc>
              <a:buNone/>
            </a:pPr>
            <a:r>
              <a:rPr lang="en-US" sz="2000" dirty="0">
                <a:solidFill>
                  <a:srgbClr val="383838"/>
                </a:solidFill>
                <a:latin typeface="DM Sans" pitchFamily="34" charset="0"/>
                <a:ea typeface="DM Sans" pitchFamily="34" charset="-122"/>
                <a:cs typeface="DM Sans" pitchFamily="34" charset="-120"/>
              </a:rPr>
              <a:t>Siyosatchilarning javobgarlikdan qochishi</a:t>
            </a:r>
            <a:endParaRPr lang="en-US" sz="2000" dirty="0"/>
          </a:p>
        </p:txBody>
      </p:sp>
      <p:sp>
        <p:nvSpPr>
          <p:cNvPr id="17" name="Shape 12"/>
          <p:cNvSpPr/>
          <p:nvPr/>
        </p:nvSpPr>
        <p:spPr>
          <a:xfrm>
            <a:off x="6008608" y="5467231"/>
            <a:ext cx="7924681" cy="11430"/>
          </a:xfrm>
          <a:prstGeom prst="roundRect">
            <a:avLst>
              <a:gd name="adj" fmla="val 243991"/>
            </a:avLst>
          </a:prstGeom>
          <a:solidFill>
            <a:srgbClr val="D8D4D4"/>
          </a:solidFill>
          <a:ln/>
        </p:spPr>
      </p:sp>
      <p:pic>
        <p:nvPicPr>
          <p:cNvPr id="18" name="Image 3" descr="preencoded.png"/>
          <p:cNvPicPr>
            <a:picLocks noChangeAspect="1"/>
          </p:cNvPicPr>
          <p:nvPr/>
        </p:nvPicPr>
        <p:blipFill>
          <a:blip r:embed="rId6"/>
          <a:stretch>
            <a:fillRect/>
          </a:stretch>
        </p:blipFill>
        <p:spPr>
          <a:xfrm>
            <a:off x="1343739" y="5499973"/>
            <a:ext cx="5278279" cy="1085731"/>
          </a:xfrm>
          <a:prstGeom prst="rect">
            <a:avLst/>
          </a:prstGeom>
        </p:spPr>
      </p:pic>
      <p:sp>
        <p:nvSpPr>
          <p:cNvPr id="19" name="Text 13"/>
          <p:cNvSpPr/>
          <p:nvPr/>
        </p:nvSpPr>
        <p:spPr>
          <a:xfrm>
            <a:off x="3920966" y="5856923"/>
            <a:ext cx="123825" cy="371832"/>
          </a:xfrm>
          <a:prstGeom prst="rect">
            <a:avLst/>
          </a:prstGeom>
          <a:noFill/>
          <a:ln/>
        </p:spPr>
        <p:txBody>
          <a:bodyPr wrap="none" lIns="0" tIns="0" rIns="0" bIns="0" rtlCol="0" anchor="t"/>
          <a:lstStyle/>
          <a:p>
            <a:pPr marL="0" indent="0" algn="ctr">
              <a:lnSpc>
                <a:spcPts val="2900"/>
              </a:lnSpc>
              <a:buNone/>
            </a:pPr>
            <a:r>
              <a:rPr lang="en-US" sz="2800" dirty="0">
                <a:solidFill>
                  <a:srgbClr val="383838"/>
                </a:solidFill>
                <a:latin typeface="PT Serif" pitchFamily="34" charset="0"/>
                <a:ea typeface="PT Serif" pitchFamily="34" charset="-122"/>
                <a:cs typeface="PT Serif" pitchFamily="34" charset="-120"/>
              </a:rPr>
              <a:t>4</a:t>
            </a:r>
            <a:endParaRPr lang="en-US" sz="2800" dirty="0"/>
          </a:p>
        </p:txBody>
      </p:sp>
      <p:sp>
        <p:nvSpPr>
          <p:cNvPr id="20" name="Text 14"/>
          <p:cNvSpPr/>
          <p:nvPr/>
        </p:nvSpPr>
        <p:spPr>
          <a:xfrm>
            <a:off x="6807875" y="5685830"/>
            <a:ext cx="2440186" cy="305038"/>
          </a:xfrm>
          <a:prstGeom prst="rect">
            <a:avLst/>
          </a:prstGeom>
          <a:noFill/>
          <a:ln/>
        </p:spPr>
        <p:txBody>
          <a:bodyPr wrap="none" lIns="0" tIns="0" rIns="0" bIns="0" rtlCol="0" anchor="t"/>
          <a:lstStyle/>
          <a:p>
            <a:pPr marL="0" indent="0" algn="l">
              <a:lnSpc>
                <a:spcPts val="2400"/>
              </a:lnSpc>
              <a:buNone/>
            </a:pPr>
            <a:r>
              <a:rPr lang="en-US" sz="2800" b="1" dirty="0">
                <a:solidFill>
                  <a:srgbClr val="383838"/>
                </a:solidFill>
                <a:latin typeface="PT Serif" pitchFamily="34" charset="0"/>
                <a:ea typeface="PT Serif" pitchFamily="34" charset="-122"/>
                <a:cs typeface="PT Serif" pitchFamily="34" charset="-120"/>
              </a:rPr>
              <a:t>Ijtimoiy tengsizlik</a:t>
            </a:r>
            <a:endParaRPr lang="en-US" sz="2800" b="1" dirty="0"/>
          </a:p>
        </p:txBody>
      </p:sp>
      <p:sp>
        <p:nvSpPr>
          <p:cNvPr id="21" name="Text 15"/>
          <p:cNvSpPr/>
          <p:nvPr/>
        </p:nvSpPr>
        <p:spPr>
          <a:xfrm>
            <a:off x="7441297" y="6102311"/>
            <a:ext cx="2987993" cy="297537"/>
          </a:xfrm>
          <a:prstGeom prst="rect">
            <a:avLst/>
          </a:prstGeom>
          <a:noFill/>
          <a:ln/>
        </p:spPr>
        <p:txBody>
          <a:bodyPr wrap="none" lIns="0" tIns="0" rIns="0" bIns="0" rtlCol="0" anchor="t"/>
          <a:lstStyle/>
          <a:p>
            <a:pPr marL="0" indent="0" algn="l">
              <a:lnSpc>
                <a:spcPts val="2300"/>
              </a:lnSpc>
              <a:buNone/>
            </a:pPr>
            <a:r>
              <a:rPr lang="en-US" sz="2000" dirty="0">
                <a:solidFill>
                  <a:srgbClr val="383838"/>
                </a:solidFill>
                <a:latin typeface="DM Sans" pitchFamily="34" charset="0"/>
                <a:ea typeface="DM Sans" pitchFamily="34" charset="-122"/>
                <a:cs typeface="DM Sans" pitchFamily="34" charset="-120"/>
              </a:rPr>
              <a:t>Kuchli tabaqalanish va kambag'allik</a:t>
            </a:r>
            <a:endParaRPr lang="en-US" sz="2000" dirty="0"/>
          </a:p>
        </p:txBody>
      </p:sp>
      <p:sp>
        <p:nvSpPr>
          <p:cNvPr id="22" name="Shape 16"/>
          <p:cNvSpPr/>
          <p:nvPr/>
        </p:nvSpPr>
        <p:spPr>
          <a:xfrm>
            <a:off x="6668453" y="6599396"/>
            <a:ext cx="7264837" cy="11430"/>
          </a:xfrm>
          <a:prstGeom prst="roundRect">
            <a:avLst>
              <a:gd name="adj" fmla="val 243991"/>
            </a:avLst>
          </a:prstGeom>
          <a:solidFill>
            <a:srgbClr val="D8D4D4"/>
          </a:solidFill>
          <a:ln/>
        </p:spPr>
      </p:sp>
      <p:pic>
        <p:nvPicPr>
          <p:cNvPr id="23" name="Image 4" descr="preencoded.png"/>
          <p:cNvPicPr>
            <a:picLocks noChangeAspect="1"/>
          </p:cNvPicPr>
          <p:nvPr/>
        </p:nvPicPr>
        <p:blipFill>
          <a:blip r:embed="rId7"/>
          <a:stretch>
            <a:fillRect/>
          </a:stretch>
        </p:blipFill>
        <p:spPr>
          <a:xfrm>
            <a:off x="683895" y="6632138"/>
            <a:ext cx="6597848" cy="1085731"/>
          </a:xfrm>
          <a:prstGeom prst="rect">
            <a:avLst/>
          </a:prstGeom>
        </p:spPr>
      </p:pic>
      <p:sp>
        <p:nvSpPr>
          <p:cNvPr id="24" name="Text 17"/>
          <p:cNvSpPr/>
          <p:nvPr/>
        </p:nvSpPr>
        <p:spPr>
          <a:xfrm>
            <a:off x="3920847" y="6989088"/>
            <a:ext cx="123825" cy="371832"/>
          </a:xfrm>
          <a:prstGeom prst="rect">
            <a:avLst/>
          </a:prstGeom>
          <a:noFill/>
          <a:ln/>
        </p:spPr>
        <p:txBody>
          <a:bodyPr wrap="none" lIns="0" tIns="0" rIns="0" bIns="0" rtlCol="0" anchor="t"/>
          <a:lstStyle/>
          <a:p>
            <a:pPr marL="0" indent="0" algn="ctr">
              <a:lnSpc>
                <a:spcPts val="2900"/>
              </a:lnSpc>
              <a:buNone/>
            </a:pPr>
            <a:r>
              <a:rPr lang="en-US" sz="2800" dirty="0">
                <a:solidFill>
                  <a:srgbClr val="383838"/>
                </a:solidFill>
                <a:latin typeface="PT Serif" pitchFamily="34" charset="0"/>
                <a:ea typeface="PT Serif" pitchFamily="34" charset="-122"/>
                <a:cs typeface="PT Serif" pitchFamily="34" charset="-120"/>
              </a:rPr>
              <a:t>5</a:t>
            </a:r>
            <a:endParaRPr lang="en-US" sz="2800" dirty="0"/>
          </a:p>
        </p:txBody>
      </p:sp>
      <p:sp>
        <p:nvSpPr>
          <p:cNvPr id="25" name="Text 18"/>
          <p:cNvSpPr/>
          <p:nvPr/>
        </p:nvSpPr>
        <p:spPr>
          <a:xfrm>
            <a:off x="7467600" y="6817995"/>
            <a:ext cx="2440186" cy="305038"/>
          </a:xfrm>
          <a:prstGeom prst="rect">
            <a:avLst/>
          </a:prstGeom>
          <a:noFill/>
          <a:ln/>
        </p:spPr>
        <p:txBody>
          <a:bodyPr wrap="none" lIns="0" tIns="0" rIns="0" bIns="0" rtlCol="0" anchor="t"/>
          <a:lstStyle/>
          <a:p>
            <a:pPr marL="0" indent="0" algn="l">
              <a:lnSpc>
                <a:spcPts val="2400"/>
              </a:lnSpc>
              <a:buNone/>
            </a:pPr>
            <a:r>
              <a:rPr lang="en-US" sz="2800" b="1" dirty="0">
                <a:solidFill>
                  <a:srgbClr val="383838"/>
                </a:solidFill>
                <a:latin typeface="PT Serif" pitchFamily="34" charset="0"/>
                <a:ea typeface="PT Serif" pitchFamily="34" charset="-122"/>
                <a:cs typeface="PT Serif" pitchFamily="34" charset="-120"/>
              </a:rPr>
              <a:t>Madaniy me'yorlar</a:t>
            </a:r>
            <a:endParaRPr lang="en-US" sz="2800" b="1" dirty="0"/>
          </a:p>
        </p:txBody>
      </p:sp>
      <p:sp>
        <p:nvSpPr>
          <p:cNvPr id="26" name="Text 19"/>
          <p:cNvSpPr/>
          <p:nvPr/>
        </p:nvSpPr>
        <p:spPr>
          <a:xfrm>
            <a:off x="8027968" y="7242035"/>
            <a:ext cx="2647593" cy="297537"/>
          </a:xfrm>
          <a:prstGeom prst="rect">
            <a:avLst/>
          </a:prstGeom>
          <a:noFill/>
          <a:ln/>
        </p:spPr>
        <p:txBody>
          <a:bodyPr wrap="none" lIns="0" tIns="0" rIns="0" bIns="0" rtlCol="0" anchor="t"/>
          <a:lstStyle/>
          <a:p>
            <a:pPr marL="0" indent="0" algn="l">
              <a:lnSpc>
                <a:spcPts val="2300"/>
              </a:lnSpc>
              <a:buNone/>
            </a:pPr>
            <a:r>
              <a:rPr lang="en-US" sz="2000" dirty="0">
                <a:solidFill>
                  <a:srgbClr val="383838"/>
                </a:solidFill>
                <a:latin typeface="DM Sans" pitchFamily="34" charset="0"/>
                <a:ea typeface="DM Sans" pitchFamily="34" charset="-122"/>
                <a:cs typeface="DM Sans" pitchFamily="34" charset="-120"/>
              </a:rPr>
              <a:t>Korrupsiyaga ijobiy munosabat</a:t>
            </a:r>
            <a:endParaRPr lang="en-US"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18384" y="497800"/>
            <a:ext cx="7880033" cy="1184910"/>
          </a:xfrm>
          <a:prstGeom prst="rect">
            <a:avLst/>
          </a:prstGeom>
          <a:noFill/>
          <a:ln/>
        </p:spPr>
        <p:txBody>
          <a:bodyPr wrap="square" lIns="0" tIns="0" rIns="0" bIns="0" rtlCol="0" anchor="t"/>
          <a:lstStyle/>
          <a:p>
            <a:pPr marL="0" indent="0">
              <a:lnSpc>
                <a:spcPts val="4650"/>
              </a:lnSpc>
              <a:buNone/>
            </a:pPr>
            <a:r>
              <a:rPr lang="en-US" sz="3700" b="1" dirty="0">
                <a:solidFill>
                  <a:srgbClr val="020202"/>
                </a:solidFill>
                <a:latin typeface="PT Serif" pitchFamily="34" charset="0"/>
                <a:ea typeface="PT Serif" pitchFamily="34" charset="-122"/>
                <a:cs typeface="PT Serif" pitchFamily="34" charset="-120"/>
              </a:rPr>
              <a:t>Boshqaruvning shaffofsizligi va uning oqibatlari</a:t>
            </a:r>
            <a:endParaRPr lang="en-US" sz="3700" b="1" dirty="0"/>
          </a:p>
        </p:txBody>
      </p:sp>
      <p:pic>
        <p:nvPicPr>
          <p:cNvPr id="4" name="Image 1" descr="preencoded.png"/>
          <p:cNvPicPr>
            <a:picLocks noChangeAspect="1"/>
          </p:cNvPicPr>
          <p:nvPr/>
        </p:nvPicPr>
        <p:blipFill>
          <a:blip r:embed="rId4"/>
          <a:stretch>
            <a:fillRect/>
          </a:stretch>
        </p:blipFill>
        <p:spPr>
          <a:xfrm>
            <a:off x="6118384" y="1953458"/>
            <a:ext cx="902851" cy="1444585"/>
          </a:xfrm>
          <a:prstGeom prst="rect">
            <a:avLst/>
          </a:prstGeom>
        </p:spPr>
      </p:pic>
      <p:sp>
        <p:nvSpPr>
          <p:cNvPr id="5" name="Text 1"/>
          <p:cNvSpPr/>
          <p:nvPr/>
        </p:nvSpPr>
        <p:spPr>
          <a:xfrm>
            <a:off x="7291983" y="2133957"/>
            <a:ext cx="3530203" cy="296228"/>
          </a:xfrm>
          <a:prstGeom prst="rect">
            <a:avLst/>
          </a:prstGeom>
          <a:noFill/>
          <a:ln/>
        </p:spPr>
        <p:txBody>
          <a:bodyPr wrap="none" lIns="0" tIns="0" rIns="0" bIns="0" rtlCol="0" anchor="t"/>
          <a:lstStyle/>
          <a:p>
            <a:pPr marL="0" indent="0" algn="l">
              <a:lnSpc>
                <a:spcPts val="2300"/>
              </a:lnSpc>
              <a:buNone/>
            </a:pPr>
            <a:r>
              <a:rPr lang="en-US" sz="2400" b="1" dirty="0">
                <a:solidFill>
                  <a:srgbClr val="383838"/>
                </a:solidFill>
                <a:latin typeface="PT Serif" pitchFamily="34" charset="0"/>
                <a:ea typeface="PT Serif" pitchFamily="34" charset="-122"/>
                <a:cs typeface="PT Serif" pitchFamily="34" charset="-120"/>
              </a:rPr>
              <a:t>Ma'lumotlarning yopiq saqlanishi</a:t>
            </a:r>
            <a:endParaRPr lang="en-US" sz="2400" b="1" dirty="0"/>
          </a:p>
        </p:txBody>
      </p:sp>
      <p:sp>
        <p:nvSpPr>
          <p:cNvPr id="6" name="Text 2"/>
          <p:cNvSpPr/>
          <p:nvPr/>
        </p:nvSpPr>
        <p:spPr>
          <a:xfrm>
            <a:off x="7291983" y="2538413"/>
            <a:ext cx="7338417" cy="693420"/>
          </a:xfrm>
          <a:prstGeom prst="rect">
            <a:avLst/>
          </a:prstGeom>
          <a:noFill/>
          <a:ln/>
        </p:spPr>
        <p:txBody>
          <a:bodyPr wrap="none" lIns="0" tIns="0" rIns="0" bIns="0" rtlCol="0" anchor="t"/>
          <a:lstStyle/>
          <a:p>
            <a:pPr marL="0" indent="0" algn="l">
              <a:lnSpc>
                <a:spcPts val="2250"/>
              </a:lnSpc>
              <a:buNone/>
            </a:pPr>
            <a:r>
              <a:rPr lang="en-US" sz="2000" dirty="0">
                <a:solidFill>
                  <a:srgbClr val="383838"/>
                </a:solidFill>
                <a:latin typeface="DM Sans" pitchFamily="34" charset="0"/>
                <a:ea typeface="DM Sans" pitchFamily="34" charset="-122"/>
                <a:cs typeface="DM Sans" pitchFamily="34" charset="-120"/>
              </a:rPr>
              <a:t>Jamoatchilik nazoratining yo'qligi korrupsiya </a:t>
            </a:r>
            <a:r>
              <a:rPr lang="en-US" sz="2000" dirty="0" err="1">
                <a:solidFill>
                  <a:srgbClr val="383838"/>
                </a:solidFill>
                <a:latin typeface="DM Sans" pitchFamily="34" charset="0"/>
                <a:ea typeface="DM Sans" pitchFamily="34" charset="-122"/>
                <a:cs typeface="DM Sans" pitchFamily="34" charset="-120"/>
              </a:rPr>
              <a:t>uchun</a:t>
            </a:r>
            <a:r>
              <a:rPr lang="en-US" sz="2000" dirty="0">
                <a:solidFill>
                  <a:srgbClr val="383838"/>
                </a:solidFill>
                <a:latin typeface="DM Sans" pitchFamily="34" charset="0"/>
                <a:ea typeface="DM Sans" pitchFamily="34" charset="-122"/>
                <a:cs typeface="DM Sans" pitchFamily="34" charset="-120"/>
              </a:rPr>
              <a:t> </a:t>
            </a:r>
          </a:p>
          <a:p>
            <a:pPr marL="0" indent="0" algn="l">
              <a:lnSpc>
                <a:spcPts val="2250"/>
              </a:lnSpc>
              <a:buNone/>
            </a:pPr>
            <a:r>
              <a:rPr lang="en-US" sz="2000" dirty="0" err="1">
                <a:solidFill>
                  <a:srgbClr val="383838"/>
                </a:solidFill>
                <a:latin typeface="DM Sans" pitchFamily="34" charset="0"/>
                <a:ea typeface="DM Sans" pitchFamily="34" charset="-122"/>
                <a:cs typeface="DM Sans" pitchFamily="34" charset="-120"/>
              </a:rPr>
              <a:t>sharoit</a:t>
            </a:r>
            <a:r>
              <a:rPr lang="en-US" sz="2000" dirty="0">
                <a:solidFill>
                  <a:srgbClr val="383838"/>
                </a:solidFill>
                <a:latin typeface="DM Sans" pitchFamily="34" charset="0"/>
                <a:ea typeface="DM Sans" pitchFamily="34" charset="-122"/>
                <a:cs typeface="DM Sans" pitchFamily="34" charset="-120"/>
              </a:rPr>
              <a:t> yaratadi</a:t>
            </a:r>
            <a:endParaRPr lang="en-US" sz="2000" dirty="0"/>
          </a:p>
        </p:txBody>
      </p:sp>
      <p:pic>
        <p:nvPicPr>
          <p:cNvPr id="7" name="Image 2" descr="preencoded.png"/>
          <p:cNvPicPr>
            <a:picLocks noChangeAspect="1"/>
          </p:cNvPicPr>
          <p:nvPr/>
        </p:nvPicPr>
        <p:blipFill>
          <a:blip r:embed="rId5"/>
          <a:stretch>
            <a:fillRect/>
          </a:stretch>
        </p:blipFill>
        <p:spPr>
          <a:xfrm>
            <a:off x="6118384" y="3398044"/>
            <a:ext cx="902851" cy="1444585"/>
          </a:xfrm>
          <a:prstGeom prst="rect">
            <a:avLst/>
          </a:prstGeom>
        </p:spPr>
      </p:pic>
      <p:sp>
        <p:nvSpPr>
          <p:cNvPr id="8" name="Text 3"/>
          <p:cNvSpPr/>
          <p:nvPr/>
        </p:nvSpPr>
        <p:spPr>
          <a:xfrm>
            <a:off x="7291983" y="3578543"/>
            <a:ext cx="2527697" cy="296228"/>
          </a:xfrm>
          <a:prstGeom prst="rect">
            <a:avLst/>
          </a:prstGeom>
          <a:noFill/>
          <a:ln/>
        </p:spPr>
        <p:txBody>
          <a:bodyPr wrap="none" lIns="0" tIns="0" rIns="0" bIns="0" rtlCol="0" anchor="t"/>
          <a:lstStyle/>
          <a:p>
            <a:pPr marL="0" indent="0" algn="l">
              <a:lnSpc>
                <a:spcPts val="2300"/>
              </a:lnSpc>
              <a:buNone/>
            </a:pPr>
            <a:r>
              <a:rPr lang="en-US" sz="2400" b="1" dirty="0">
                <a:solidFill>
                  <a:srgbClr val="383838"/>
                </a:solidFill>
                <a:latin typeface="PT Serif" pitchFamily="34" charset="0"/>
                <a:ea typeface="PT Serif" pitchFamily="34" charset="-122"/>
                <a:cs typeface="PT Serif" pitchFamily="34" charset="-120"/>
              </a:rPr>
              <a:t>Hisobdorlikning sustligi</a:t>
            </a:r>
            <a:endParaRPr lang="en-US" sz="2400" b="1" dirty="0"/>
          </a:p>
        </p:txBody>
      </p:sp>
      <p:sp>
        <p:nvSpPr>
          <p:cNvPr id="9" name="Text 4"/>
          <p:cNvSpPr/>
          <p:nvPr/>
        </p:nvSpPr>
        <p:spPr>
          <a:xfrm>
            <a:off x="7291983" y="3982998"/>
            <a:ext cx="6706433" cy="288965"/>
          </a:xfrm>
          <a:prstGeom prst="rect">
            <a:avLst/>
          </a:prstGeom>
          <a:noFill/>
          <a:ln/>
        </p:spPr>
        <p:txBody>
          <a:bodyPr wrap="none" lIns="0" tIns="0" rIns="0" bIns="0" rtlCol="0" anchor="t"/>
          <a:lstStyle/>
          <a:p>
            <a:pPr marL="0" indent="0" algn="l">
              <a:lnSpc>
                <a:spcPts val="2250"/>
              </a:lnSpc>
              <a:buNone/>
            </a:pPr>
            <a:r>
              <a:rPr lang="en-US" sz="2000" dirty="0">
                <a:solidFill>
                  <a:srgbClr val="383838"/>
                </a:solidFill>
                <a:latin typeface="DM Sans" pitchFamily="34" charset="0"/>
                <a:ea typeface="DM Sans" pitchFamily="34" charset="-122"/>
                <a:cs typeface="DM Sans" pitchFamily="34" charset="-120"/>
              </a:rPr>
              <a:t>Rasmiylarning o'z harakatlari uchun javob bermasligi</a:t>
            </a:r>
            <a:endParaRPr lang="en-US" sz="2000" dirty="0"/>
          </a:p>
        </p:txBody>
      </p:sp>
      <p:pic>
        <p:nvPicPr>
          <p:cNvPr id="10" name="Image 3" descr="preencoded.png"/>
          <p:cNvPicPr>
            <a:picLocks noChangeAspect="1"/>
          </p:cNvPicPr>
          <p:nvPr/>
        </p:nvPicPr>
        <p:blipFill>
          <a:blip r:embed="rId6"/>
          <a:stretch>
            <a:fillRect/>
          </a:stretch>
        </p:blipFill>
        <p:spPr>
          <a:xfrm>
            <a:off x="6118384" y="4842629"/>
            <a:ext cx="902851" cy="1444585"/>
          </a:xfrm>
          <a:prstGeom prst="rect">
            <a:avLst/>
          </a:prstGeom>
        </p:spPr>
      </p:pic>
      <p:sp>
        <p:nvSpPr>
          <p:cNvPr id="11" name="Text 5"/>
          <p:cNvSpPr/>
          <p:nvPr/>
        </p:nvSpPr>
        <p:spPr>
          <a:xfrm>
            <a:off x="7291983" y="5023128"/>
            <a:ext cx="2928104" cy="296228"/>
          </a:xfrm>
          <a:prstGeom prst="rect">
            <a:avLst/>
          </a:prstGeom>
          <a:noFill/>
          <a:ln/>
        </p:spPr>
        <p:txBody>
          <a:bodyPr wrap="none" lIns="0" tIns="0" rIns="0" bIns="0" rtlCol="0" anchor="t"/>
          <a:lstStyle/>
          <a:p>
            <a:pPr marL="0" indent="0" algn="l">
              <a:lnSpc>
                <a:spcPts val="2300"/>
              </a:lnSpc>
              <a:buNone/>
            </a:pPr>
            <a:r>
              <a:rPr lang="en-US" sz="2400" b="1" dirty="0">
                <a:solidFill>
                  <a:srgbClr val="383838"/>
                </a:solidFill>
                <a:latin typeface="PT Serif" pitchFamily="34" charset="0"/>
                <a:ea typeface="PT Serif" pitchFamily="34" charset="-122"/>
                <a:cs typeface="PT Serif" pitchFamily="34" charset="-120"/>
              </a:rPr>
              <a:t>Murakkab byurokratik tizim</a:t>
            </a:r>
            <a:endParaRPr lang="en-US" sz="2400" b="1" dirty="0"/>
          </a:p>
        </p:txBody>
      </p:sp>
      <p:sp>
        <p:nvSpPr>
          <p:cNvPr id="12" name="Text 6"/>
          <p:cNvSpPr/>
          <p:nvPr/>
        </p:nvSpPr>
        <p:spPr>
          <a:xfrm>
            <a:off x="7291983" y="5427583"/>
            <a:ext cx="6706433" cy="288965"/>
          </a:xfrm>
          <a:prstGeom prst="rect">
            <a:avLst/>
          </a:prstGeom>
          <a:noFill/>
          <a:ln/>
        </p:spPr>
        <p:txBody>
          <a:bodyPr wrap="none" lIns="0" tIns="0" rIns="0" bIns="0" rtlCol="0" anchor="t"/>
          <a:lstStyle/>
          <a:p>
            <a:pPr marL="0" indent="0" algn="l">
              <a:lnSpc>
                <a:spcPts val="2250"/>
              </a:lnSpc>
              <a:buNone/>
            </a:pPr>
            <a:r>
              <a:rPr lang="en-US" sz="2000" dirty="0">
                <a:solidFill>
                  <a:srgbClr val="383838"/>
                </a:solidFill>
                <a:latin typeface="DM Sans" pitchFamily="34" charset="0"/>
                <a:ea typeface="DM Sans" pitchFamily="34" charset="-122"/>
                <a:cs typeface="DM Sans" pitchFamily="34" charset="-120"/>
              </a:rPr>
              <a:t>Ortiqcha qog'ozbozlik va noaniq qoidalar </a:t>
            </a:r>
            <a:r>
              <a:rPr lang="en-US" sz="2000" dirty="0" err="1">
                <a:solidFill>
                  <a:srgbClr val="383838"/>
                </a:solidFill>
                <a:latin typeface="DM Sans" pitchFamily="34" charset="0"/>
                <a:ea typeface="DM Sans" pitchFamily="34" charset="-122"/>
                <a:cs typeface="DM Sans" pitchFamily="34" charset="-120"/>
              </a:rPr>
              <a:t>korrupsiyani</a:t>
            </a:r>
            <a:r>
              <a:rPr lang="en-US" sz="2000" dirty="0">
                <a:solidFill>
                  <a:srgbClr val="383838"/>
                </a:solidFill>
                <a:latin typeface="DM Sans" pitchFamily="34" charset="0"/>
                <a:ea typeface="DM Sans" pitchFamily="34" charset="-122"/>
                <a:cs typeface="DM Sans" pitchFamily="34" charset="-120"/>
              </a:rPr>
              <a:t> </a:t>
            </a:r>
          </a:p>
          <a:p>
            <a:pPr marL="0" indent="0" algn="l">
              <a:lnSpc>
                <a:spcPts val="2250"/>
              </a:lnSpc>
              <a:buNone/>
            </a:pPr>
            <a:r>
              <a:rPr lang="en-US" sz="2000" dirty="0" err="1">
                <a:solidFill>
                  <a:srgbClr val="383838"/>
                </a:solidFill>
                <a:latin typeface="DM Sans" pitchFamily="34" charset="0"/>
                <a:ea typeface="DM Sans" pitchFamily="34" charset="-122"/>
                <a:cs typeface="DM Sans" pitchFamily="34" charset="-120"/>
              </a:rPr>
              <a:t>rag'batlantiradi</a:t>
            </a:r>
            <a:endParaRPr lang="en-US" sz="2000" dirty="0"/>
          </a:p>
        </p:txBody>
      </p:sp>
      <p:pic>
        <p:nvPicPr>
          <p:cNvPr id="13" name="Image 4" descr="preencoded.png"/>
          <p:cNvPicPr>
            <a:picLocks noChangeAspect="1"/>
          </p:cNvPicPr>
          <p:nvPr/>
        </p:nvPicPr>
        <p:blipFill>
          <a:blip r:embed="rId7"/>
          <a:stretch>
            <a:fillRect/>
          </a:stretch>
        </p:blipFill>
        <p:spPr>
          <a:xfrm>
            <a:off x="6118384" y="6287214"/>
            <a:ext cx="902851" cy="1444585"/>
          </a:xfrm>
          <a:prstGeom prst="rect">
            <a:avLst/>
          </a:prstGeom>
        </p:spPr>
      </p:pic>
      <p:sp>
        <p:nvSpPr>
          <p:cNvPr id="14" name="Text 7"/>
          <p:cNvSpPr/>
          <p:nvPr/>
        </p:nvSpPr>
        <p:spPr>
          <a:xfrm>
            <a:off x="7291983" y="6467713"/>
            <a:ext cx="4045029" cy="296228"/>
          </a:xfrm>
          <a:prstGeom prst="rect">
            <a:avLst/>
          </a:prstGeom>
          <a:noFill/>
          <a:ln/>
        </p:spPr>
        <p:txBody>
          <a:bodyPr wrap="none" lIns="0" tIns="0" rIns="0" bIns="0" rtlCol="0" anchor="t"/>
          <a:lstStyle/>
          <a:p>
            <a:pPr marL="0" indent="0" algn="l">
              <a:lnSpc>
                <a:spcPts val="2300"/>
              </a:lnSpc>
              <a:buNone/>
            </a:pPr>
            <a:r>
              <a:rPr lang="en-US" sz="2400" b="1" dirty="0">
                <a:solidFill>
                  <a:srgbClr val="383838"/>
                </a:solidFill>
                <a:latin typeface="PT Serif" pitchFamily="34" charset="0"/>
                <a:ea typeface="PT Serif" pitchFamily="34" charset="-122"/>
                <a:cs typeface="PT Serif" pitchFamily="34" charset="-120"/>
              </a:rPr>
              <a:t>Fuqarolar ishtirokining cheklanganligi</a:t>
            </a:r>
            <a:endParaRPr lang="en-US" sz="2400" b="1" dirty="0"/>
          </a:p>
        </p:txBody>
      </p:sp>
      <p:sp>
        <p:nvSpPr>
          <p:cNvPr id="15" name="Text 8"/>
          <p:cNvSpPr/>
          <p:nvPr/>
        </p:nvSpPr>
        <p:spPr>
          <a:xfrm>
            <a:off x="7291983" y="6872168"/>
            <a:ext cx="6706433" cy="288965"/>
          </a:xfrm>
          <a:prstGeom prst="rect">
            <a:avLst/>
          </a:prstGeom>
          <a:noFill/>
          <a:ln/>
        </p:spPr>
        <p:txBody>
          <a:bodyPr wrap="none" lIns="0" tIns="0" rIns="0" bIns="0" rtlCol="0" anchor="t"/>
          <a:lstStyle/>
          <a:p>
            <a:pPr marL="0" indent="0" algn="l">
              <a:lnSpc>
                <a:spcPts val="2250"/>
              </a:lnSpc>
              <a:buNone/>
            </a:pPr>
            <a:r>
              <a:rPr lang="en-US" sz="2000" dirty="0">
                <a:solidFill>
                  <a:srgbClr val="383838"/>
                </a:solidFill>
                <a:latin typeface="DM Sans" pitchFamily="34" charset="0"/>
                <a:ea typeface="DM Sans" pitchFamily="34" charset="-122"/>
                <a:cs typeface="DM Sans" pitchFamily="34" charset="-120"/>
              </a:rPr>
              <a:t>Qaror qabul qilish jarayonlaridan chetlashtirilgan jamiyat</a:t>
            </a:r>
            <a:endParaRPr lang="en-US" sz="20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1697</Words>
  <Application>Microsoft Office PowerPoint</Application>
  <PresentationFormat>Произвольный</PresentationFormat>
  <Paragraphs>276</Paragraphs>
  <Slides>30</Slides>
  <Notes>26</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30</vt:i4>
      </vt:variant>
    </vt:vector>
  </HeadingPairs>
  <TitlesOfParts>
    <vt:vector size="35" baseType="lpstr">
      <vt:lpstr>Arial</vt:lpstr>
      <vt:lpstr>DM Sans</vt:lpstr>
      <vt:lpstr>PT Serif</vt:lpstr>
      <vt:lpstr>Times New Roman</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Xudoyberdi Tursunbekov</cp:lastModifiedBy>
  <cp:revision>4</cp:revision>
  <dcterms:created xsi:type="dcterms:W3CDTF">2024-12-26T12:52:44Z</dcterms:created>
  <dcterms:modified xsi:type="dcterms:W3CDTF">2025-01-05T13:40:43Z</dcterms:modified>
</cp:coreProperties>
</file>