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86" r:id="rId3"/>
    <p:sldId id="258" r:id="rId4"/>
    <p:sldId id="285" r:id="rId5"/>
    <p:sldId id="259" r:id="rId6"/>
    <p:sldId id="260" r:id="rId7"/>
    <p:sldId id="261" r:id="rId8"/>
    <p:sldId id="262" r:id="rId9"/>
    <p:sldId id="287" r:id="rId10"/>
    <p:sldId id="289" r:id="rId11"/>
    <p:sldId id="264" r:id="rId12"/>
    <p:sldId id="265" r:id="rId13"/>
    <p:sldId id="266" r:id="rId14"/>
    <p:sldId id="290" r:id="rId15"/>
    <p:sldId id="267" r:id="rId16"/>
    <p:sldId id="269" r:id="rId17"/>
    <p:sldId id="288" r:id="rId18"/>
    <p:sldId id="270" r:id="rId19"/>
    <p:sldId id="282" r:id="rId20"/>
    <p:sldId id="291" r:id="rId21"/>
    <p:sldId id="273" r:id="rId22"/>
    <p:sldId id="271" r:id="rId23"/>
    <p:sldId id="292" r:id="rId24"/>
    <p:sldId id="293" r:id="rId25"/>
    <p:sldId id="277" r:id="rId26"/>
    <p:sldId id="280" r:id="rId27"/>
    <p:sldId id="283" r:id="rId28"/>
    <p:sldId id="272" r:id="rId29"/>
    <p:sldId id="276" r:id="rId30"/>
    <p:sldId id="275" r:id="rId31"/>
  </p:sldIdLst>
  <p:sldSz cx="12192000" cy="6858000"/>
  <p:notesSz cx="6858000" cy="9144000"/>
  <p:defaultTextStyle>
    <a:defPPr>
      <a:defRPr lang="ru-U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20"/>
    <p:restoredTop sz="95982"/>
  </p:normalViewPr>
  <p:slideViewPr>
    <p:cSldViewPr snapToGrid="0">
      <p:cViewPr varScale="1">
        <p:scale>
          <a:sx n="111" d="100"/>
          <a:sy n="111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F8524-F88D-6D41-BADA-4FC12E190EC6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7A8BF-B87E-034C-9114-19AD24799EF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47732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3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45F2A-D833-727E-89D0-470D9926A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764486-F389-5CC6-AEB8-27E38932B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4E40D7-DC4D-E2B4-A11F-5C4C2FF1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7964ED-9AF3-F2FB-BD1C-19E618BA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A47D3-6E5C-1E25-D981-4661741E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52992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E5D3C-F485-675D-032C-2DFCF84F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00E92-F002-B3DD-04C1-7D984A902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FC23E-D206-EA46-5CBD-CA276EE9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81ED4-B2D4-07F7-32D7-B1DA5D3D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38E44-4953-68B6-9147-5EE0B79D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87291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21387D-B565-FB35-FCFD-53127BE2D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5C164-7F5C-E848-B9DE-B7A3346ED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7883D-231A-BA6A-10C3-CAFEACB7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F8FB5-3A44-B082-C96C-8A10D0A5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49578-EBEC-B59B-244A-C1E8D3AD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91385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05204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54807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72219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169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31007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59696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79829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614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4FF00-F42C-391E-F21A-49A4CE35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92F28-EFCF-B281-4323-2D597E91D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127F0-7DDE-D6EC-5334-E0181D02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6449D-CBF7-349A-1EB3-E1FF6D23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F84CB-1EBA-0D11-FEB2-AB716811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22205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753392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22019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17754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04940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198257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24520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59134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15703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624524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448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0B315-8237-E3B8-7F89-F0643944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1B06B-EDA1-DE81-F342-B6DE9262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F74BE4-3107-D865-0012-A3391FFF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637266-E0F5-FC04-FB38-BDBC1CC4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A6D8F2-B56F-4563-CDC8-8FEAD1F2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105487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91045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51200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1049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08844-DE03-78EB-3603-1D8688E5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C8B09-D0B1-42FA-9CD2-5B63C3973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9D2C7-3667-B30F-7A07-1DF8E2093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D7CEA-3ED0-F734-F2B9-A85A668F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944C8-52F7-C9BE-D40E-3246A809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A2BA9-1EBB-61A5-C1C4-03D16765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02022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84524-1ADB-CD36-6528-8EDA66FA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E73443-7ADA-CEBE-7084-55F2C5440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D116C9-3AB2-5679-6CCA-165B3E6C2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D490CC-9F0F-2410-A337-895977778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6E11B1-346D-5008-9CC2-E6C29B707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51E9B3-4B99-CDF5-A375-C89094B5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D8E93D-E4D1-422C-3957-EFCADD91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F0505E-2E4D-AB87-F1BB-6089EE1A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411616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DCBBE-45FD-D373-D328-7249A90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10108F-FF24-2CEA-31E8-B448EB1D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CBF1BD-FCA8-65E1-AAE2-A05340EA5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2DFC89-240C-F9B1-86F0-B604ABCC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59559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FF35EA-9B3F-48ED-8F3E-72BEFCCD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163B4-BB4A-BF4C-A10F-B4811284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853E52-78A1-E42C-B708-308C1898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46170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D6C81-276A-C67A-91C2-FEE25ABD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2D1BA6-A0F9-48BF-B133-4174CF53C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CEB2C8-502E-37DD-A68A-D5CA44A01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51E909-3017-092E-73D3-5C2E917E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FC1E9E-8BC1-A8AC-B71F-11FBC504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06DAF-B1AA-62DE-9A6E-EA63E9FC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2428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55E4-3607-B8D3-DB01-19F1CF2C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C0AC0D-33C4-EEE9-7E27-62929DFEB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E53C7F-7A33-4D16-671B-7C9AD5EB5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291EA8-002F-61CA-F289-12E1AD5E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9C5568-10B5-61B1-8814-EE37E83E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86E01-4D0F-D8D0-9ED8-8813A65D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35366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86C47-E265-297D-B67B-CB984096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9452CC-3A79-276D-9F18-3CF143F29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7D0A5-92E4-0967-2C56-5CF2D3FC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E8F4-78BA-AF48-ACFA-A0E827DAAF99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730BE-3BC8-926E-2021-F100FC17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6B4060-520D-824F-E7FE-F428E7566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06F82-EBE6-9E4F-8E5D-3EF39175971E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76060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/>
          <p:cNvSpPr/>
          <p:nvPr/>
        </p:nvSpPr>
        <p:spPr>
          <a:xfrm>
            <a:off x="661492" y="5363370"/>
            <a:ext cx="302419" cy="302419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E39297F-75FC-30FC-60DB-EB4AF175C036}"/>
              </a:ext>
            </a:extLst>
          </p:cNvPr>
          <p:cNvSpPr/>
          <p:nvPr/>
        </p:nvSpPr>
        <p:spPr>
          <a:xfrm>
            <a:off x="208018" y="273079"/>
            <a:ext cx="7411982" cy="47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83"/>
              </a:lnSpc>
            </a:pPr>
            <a:r>
              <a:rPr lang="en-US" sz="1667" dirty="0">
                <a:solidFill>
                  <a:srgbClr val="020202"/>
                </a:solidFill>
                <a:latin typeface="PT Serif" pitchFamily="34" charset="0"/>
              </a:rPr>
              <a:t>O`ZBEKISTON RESPUBLIKASI HUQUQNI MUHOFAZA QILISH AKADEMIYASI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FD8889-41E7-DFA3-0259-EA81D0CC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98" y="745498"/>
            <a:ext cx="1104900" cy="1104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E0404-DDB8-8E4D-653F-65FB8BCEFA83}"/>
              </a:ext>
            </a:extLst>
          </p:cNvPr>
          <p:cNvSpPr txBox="1"/>
          <p:nvPr/>
        </p:nvSpPr>
        <p:spPr>
          <a:xfrm>
            <a:off x="594622" y="3439766"/>
            <a:ext cx="66387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75164" algn="ctr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U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-MAVZU. </a:t>
            </a:r>
            <a:r>
              <a:rPr lang="e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O‘ZBEKISTONDA KORRUPSIYANING TURLARI: FAVORITIZM, NEPOTIZM, KRONIZM VA MAHALLIYCHILIKNI BARTARAF ETISHDA JAMOATCHILIK NAZORATI, SHAXSIY MAS’ULIYATNING O‘RNI VA KORRUPSIYANING BARTARAF ETISHDA XALQARO HAMKORLIK</a:t>
            </a:r>
            <a:r>
              <a:rPr lang="ru-U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1DB2C6FA-D4B9-F331-D159-E2AE6D4AAA37}"/>
              </a:ext>
            </a:extLst>
          </p:cNvPr>
          <p:cNvSpPr/>
          <p:nvPr/>
        </p:nvSpPr>
        <p:spPr>
          <a:xfrm>
            <a:off x="621521" y="5763985"/>
            <a:ext cx="6584979" cy="697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Oliy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ta’lim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muassasalari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talabalari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uchun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mo'ljallangan</a:t>
            </a:r>
            <a:endParaRPr lang="en-US" sz="1600" dirty="0"/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885AF33D-9232-C897-643C-2C0F5D8CF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1492" y="874118"/>
            <a:ext cx="6297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nazorati: </a:t>
            </a:r>
            <a:r>
              <a:rPr lang="en-US" sz="3875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ta'rifi</a:t>
            </a: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va ahamiyati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61492" y="2610644"/>
            <a:ext cx="330696" cy="330696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181200" y="2610644"/>
            <a:ext cx="2534344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nazorati nima?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1181200" y="3344168"/>
            <a:ext cx="253434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 fuqarolarning davlat organlari va mansabdor shaxslar faoliyatini kuzatish va baholash jarayoni.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3904556" y="2610644"/>
            <a:ext cx="330696" cy="330696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424264" y="261064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Nima uchun muhim?</a:t>
            </a:r>
            <a:endParaRPr lang="en-US" sz="1917" dirty="0"/>
          </a:p>
        </p:txBody>
      </p:sp>
      <p:sp>
        <p:nvSpPr>
          <p:cNvPr id="9" name="Text 6"/>
          <p:cNvSpPr/>
          <p:nvPr/>
        </p:nvSpPr>
        <p:spPr>
          <a:xfrm>
            <a:off x="4424264" y="3034110"/>
            <a:ext cx="253434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Jamoatchilik nazorati shaffoflikni oshiradi, korrupsiyani kamaytiradi va demokratiyani mustahkamlaydi.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661492" y="4955481"/>
            <a:ext cx="330696" cy="330696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1181199" y="4955481"/>
            <a:ext cx="292308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Qanday amalga oshiriladi?</a:t>
            </a:r>
            <a:endParaRPr lang="en-US" sz="1917" dirty="0"/>
          </a:p>
        </p:txBody>
      </p:sp>
      <p:sp>
        <p:nvSpPr>
          <p:cNvPr id="12" name="Text 9"/>
          <p:cNvSpPr/>
          <p:nvPr/>
        </p:nvSpPr>
        <p:spPr>
          <a:xfrm>
            <a:off x="1181200" y="5378946"/>
            <a:ext cx="577730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Fuqarolik jamiyati tashkilotlari, OAV va faol fuqarolar orqali amalga oshiriladi.</a:t>
            </a:r>
            <a:endParaRPr lang="en-US" sz="1458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F278FB0E-C8BF-7EC2-1CA2-CBDE008C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6175"/>
            <a:ext cx="4572000" cy="68587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88133" y="1238944"/>
            <a:ext cx="8884543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nazoratining mexanizmlari</a:t>
            </a:r>
            <a:endParaRPr lang="en-US" sz="3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655887"/>
            <a:ext cx="472380" cy="472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3438426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 so'rovlar</a:t>
            </a:r>
            <a:endParaRPr lang="en-US" sz="1917" dirty="0"/>
          </a:p>
        </p:txBody>
      </p:sp>
      <p:sp>
        <p:nvSpPr>
          <p:cNvPr id="5" name="Text 2"/>
          <p:cNvSpPr/>
          <p:nvPr/>
        </p:nvSpPr>
        <p:spPr>
          <a:xfrm>
            <a:off x="661491" y="4171950"/>
            <a:ext cx="250457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Aholining fikr-mulohazalarini o'rganish orqali muammolarni aniqlash.</a:t>
            </a:r>
            <a:endParaRPr lang="en-US" sz="1458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538" y="2655887"/>
            <a:ext cx="472480" cy="472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49539" y="3438426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Monitoring</a:t>
            </a:r>
            <a:endParaRPr lang="en-US" sz="1917" dirty="0"/>
          </a:p>
        </p:txBody>
      </p:sp>
      <p:sp>
        <p:nvSpPr>
          <p:cNvPr id="8" name="Text 4"/>
          <p:cNvSpPr/>
          <p:nvPr/>
        </p:nvSpPr>
        <p:spPr>
          <a:xfrm>
            <a:off x="3425726" y="4160838"/>
            <a:ext cx="250467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faoliyatini muntazam kuzatib borish.</a:t>
            </a:r>
            <a:endParaRPr lang="en-US" sz="145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683" y="2673003"/>
            <a:ext cx="472480" cy="472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37684" y="3438426"/>
            <a:ext cx="2504678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ekspertizasi</a:t>
            </a:r>
            <a:endParaRPr lang="en-US" sz="1917" dirty="0"/>
          </a:p>
        </p:txBody>
      </p:sp>
      <p:sp>
        <p:nvSpPr>
          <p:cNvPr id="11" name="Text 6"/>
          <p:cNvSpPr/>
          <p:nvPr/>
        </p:nvSpPr>
        <p:spPr>
          <a:xfrm>
            <a:off x="6237684" y="4171950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 loyihalari va qarorlarni mustaqil baholash.</a:t>
            </a:r>
            <a:endParaRPr lang="en-US" sz="1458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829" y="2673003"/>
            <a:ext cx="472480" cy="472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25831" y="3438426"/>
            <a:ext cx="2504678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eshituvlari</a:t>
            </a:r>
            <a:endParaRPr lang="en-US" sz="1917" dirty="0"/>
          </a:p>
        </p:txBody>
      </p:sp>
      <p:sp>
        <p:nvSpPr>
          <p:cNvPr id="14" name="Text 8"/>
          <p:cNvSpPr/>
          <p:nvPr/>
        </p:nvSpPr>
        <p:spPr>
          <a:xfrm>
            <a:off x="9025831" y="4171950"/>
            <a:ext cx="250467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Muhim masalalarni ochiq muhokama qilish.</a:t>
            </a:r>
            <a:endParaRPr lang="en-US" sz="1458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11069" y="801589"/>
            <a:ext cx="6341864" cy="1198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08"/>
              </a:lnSpc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Tashkilotlarning jamoatchilik nazoratidagi roli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211069" y="2273597"/>
            <a:ext cx="3079651" cy="1949847"/>
          </a:xfrm>
          <a:prstGeom prst="roundRect">
            <a:avLst>
              <a:gd name="adj" fmla="val 1405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5393631" y="2456161"/>
            <a:ext cx="2714526" cy="598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Nodavlat notijorat tashkilotlar</a:t>
            </a:r>
            <a:endParaRPr lang="en-US" sz="1875" dirty="0"/>
          </a:p>
        </p:txBody>
      </p:sp>
      <p:sp>
        <p:nvSpPr>
          <p:cNvPr id="6" name="Text 3"/>
          <p:cNvSpPr/>
          <p:nvPr/>
        </p:nvSpPr>
        <p:spPr>
          <a:xfrm>
            <a:off x="5393631" y="3164582"/>
            <a:ext cx="2714526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Mustaqil monitoring o'tkazish, hisobotlar tayyorlash va tavsiyalar berish.</a:t>
            </a:r>
            <a:endParaRPr lang="en-US" sz="1417" dirty="0"/>
          </a:p>
        </p:txBody>
      </p:sp>
      <p:sp>
        <p:nvSpPr>
          <p:cNvPr id="7" name="Shape 4"/>
          <p:cNvSpPr/>
          <p:nvPr/>
        </p:nvSpPr>
        <p:spPr>
          <a:xfrm>
            <a:off x="8473282" y="2273597"/>
            <a:ext cx="3079651" cy="1949847"/>
          </a:xfrm>
          <a:prstGeom prst="roundRect">
            <a:avLst>
              <a:gd name="adj" fmla="val 1405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8655845" y="2456161"/>
            <a:ext cx="2714526" cy="598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Ommaviy axborot vositalari</a:t>
            </a:r>
            <a:endParaRPr lang="en-US" sz="1875" dirty="0"/>
          </a:p>
        </p:txBody>
      </p:sp>
      <p:sp>
        <p:nvSpPr>
          <p:cNvPr id="9" name="Text 6"/>
          <p:cNvSpPr/>
          <p:nvPr/>
        </p:nvSpPr>
        <p:spPr>
          <a:xfrm>
            <a:off x="8655845" y="3164582"/>
            <a:ext cx="2714526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holatlari haqida xabar berish, jamoatchilik fikrini shakllantirish.</a:t>
            </a:r>
            <a:endParaRPr lang="en-US" sz="1417" dirty="0"/>
          </a:p>
        </p:txBody>
      </p:sp>
      <p:sp>
        <p:nvSpPr>
          <p:cNvPr id="10" name="Shape 7"/>
          <p:cNvSpPr/>
          <p:nvPr/>
        </p:nvSpPr>
        <p:spPr>
          <a:xfrm>
            <a:off x="5211069" y="4406007"/>
            <a:ext cx="3079651" cy="1650405"/>
          </a:xfrm>
          <a:prstGeom prst="roundRect">
            <a:avLst>
              <a:gd name="adj" fmla="val 1660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5393631" y="4588569"/>
            <a:ext cx="2396530" cy="299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Kasaba uyushmalari</a:t>
            </a:r>
            <a:endParaRPr lang="en-US" sz="1875" dirty="0"/>
          </a:p>
        </p:txBody>
      </p:sp>
      <p:sp>
        <p:nvSpPr>
          <p:cNvPr id="12" name="Text 9"/>
          <p:cNvSpPr/>
          <p:nvPr/>
        </p:nvSpPr>
        <p:spPr>
          <a:xfrm>
            <a:off x="5393631" y="4997549"/>
            <a:ext cx="2714526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Mehnat huquqlarini himoya qilish, ish joylaridagi korrupsiyaga qarshi kurashish.</a:t>
            </a:r>
            <a:endParaRPr lang="en-US" sz="1417" dirty="0"/>
          </a:p>
        </p:txBody>
      </p:sp>
      <p:sp>
        <p:nvSpPr>
          <p:cNvPr id="13" name="Shape 10"/>
          <p:cNvSpPr/>
          <p:nvPr/>
        </p:nvSpPr>
        <p:spPr>
          <a:xfrm>
            <a:off x="8473282" y="4406007"/>
            <a:ext cx="3079651" cy="1650405"/>
          </a:xfrm>
          <a:prstGeom prst="roundRect">
            <a:avLst>
              <a:gd name="adj" fmla="val 1660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8655844" y="4588569"/>
            <a:ext cx="2396530" cy="299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Mahalla qo'mitalari</a:t>
            </a:r>
            <a:endParaRPr lang="en-US" sz="1875" dirty="0"/>
          </a:p>
        </p:txBody>
      </p:sp>
      <p:sp>
        <p:nvSpPr>
          <p:cNvPr id="15" name="Text 12"/>
          <p:cNvSpPr/>
          <p:nvPr/>
        </p:nvSpPr>
        <p:spPr>
          <a:xfrm>
            <a:off x="8655845" y="4997549"/>
            <a:ext cx="2714526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Mahalliy darajada nazorat o'rnatish, aholini jalb qilish.</a:t>
            </a:r>
            <a:endParaRPr lang="en-US" sz="1417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56618" y="564456"/>
            <a:ext cx="6506766" cy="10437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Fuqarolarning jamoatchilik nazoratidagi roli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785614" y="1846758"/>
            <a:ext cx="19050" cy="4446687"/>
          </a:xfrm>
          <a:prstGeom prst="roundRect">
            <a:avLst>
              <a:gd name="adj" fmla="val 125236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954981" y="2195017"/>
            <a:ext cx="556618" cy="19050"/>
          </a:xfrm>
          <a:prstGeom prst="roundRect">
            <a:avLst>
              <a:gd name="adj" fmla="val 125236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616248" y="2025650"/>
            <a:ext cx="357783" cy="35778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728365" y="2079229"/>
            <a:ext cx="133548" cy="250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958" dirty="0"/>
          </a:p>
        </p:txBody>
      </p:sp>
      <p:sp>
        <p:nvSpPr>
          <p:cNvPr id="8" name="Text 5"/>
          <p:cNvSpPr/>
          <p:nvPr/>
        </p:nvSpPr>
        <p:spPr>
          <a:xfrm>
            <a:off x="1669852" y="2005807"/>
            <a:ext cx="2087463" cy="260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Kuzatuvchi</a:t>
            </a:r>
            <a:endParaRPr lang="en-US" sz="1625" dirty="0"/>
          </a:p>
        </p:txBody>
      </p:sp>
      <p:sp>
        <p:nvSpPr>
          <p:cNvPr id="9" name="Text 6"/>
          <p:cNvSpPr/>
          <p:nvPr/>
        </p:nvSpPr>
        <p:spPr>
          <a:xfrm>
            <a:off x="1669852" y="2362101"/>
            <a:ext cx="5393532" cy="508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Fuqarolar davlat xizmatlarining sifatini baholaydi va kamchiliklarni qayd etadi.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954981" y="3537248"/>
            <a:ext cx="556618" cy="19050"/>
          </a:xfrm>
          <a:prstGeom prst="roundRect">
            <a:avLst>
              <a:gd name="adj" fmla="val 125236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616248" y="3367882"/>
            <a:ext cx="357783" cy="35778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728365" y="3421459"/>
            <a:ext cx="133548" cy="250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958" dirty="0"/>
          </a:p>
        </p:txBody>
      </p:sp>
      <p:sp>
        <p:nvSpPr>
          <p:cNvPr id="13" name="Text 10"/>
          <p:cNvSpPr/>
          <p:nvPr/>
        </p:nvSpPr>
        <p:spPr>
          <a:xfrm>
            <a:off x="1669852" y="3348038"/>
            <a:ext cx="2087463" cy="260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Xabar beruvchi</a:t>
            </a:r>
            <a:endParaRPr lang="en-US" sz="1625" dirty="0"/>
          </a:p>
        </p:txBody>
      </p:sp>
      <p:sp>
        <p:nvSpPr>
          <p:cNvPr id="14" name="Text 11"/>
          <p:cNvSpPr/>
          <p:nvPr/>
        </p:nvSpPr>
        <p:spPr>
          <a:xfrm>
            <a:off x="1669852" y="3704332"/>
            <a:ext cx="5393532" cy="254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holatlari haqida tegishli organlarga ma'lumot yetkazadi.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954981" y="4625082"/>
            <a:ext cx="556618" cy="19050"/>
          </a:xfrm>
          <a:prstGeom prst="roundRect">
            <a:avLst>
              <a:gd name="adj" fmla="val 125236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616248" y="4455716"/>
            <a:ext cx="357783" cy="35778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728365" y="4509294"/>
            <a:ext cx="133548" cy="250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958" dirty="0"/>
          </a:p>
        </p:txBody>
      </p:sp>
      <p:sp>
        <p:nvSpPr>
          <p:cNvPr id="18" name="Text 15"/>
          <p:cNvSpPr/>
          <p:nvPr/>
        </p:nvSpPr>
        <p:spPr>
          <a:xfrm>
            <a:off x="1669852" y="4435872"/>
            <a:ext cx="2087463" cy="260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Faol ishtirokchi</a:t>
            </a:r>
            <a:endParaRPr lang="en-US" sz="1625" dirty="0"/>
          </a:p>
        </p:txBody>
      </p:sp>
      <p:sp>
        <p:nvSpPr>
          <p:cNvPr id="19" name="Text 16"/>
          <p:cNvSpPr/>
          <p:nvPr/>
        </p:nvSpPr>
        <p:spPr>
          <a:xfrm>
            <a:off x="1669852" y="4792167"/>
            <a:ext cx="5393532" cy="254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Jamoat muhokamalarida qatnashadi, o'z fikr va takliflarini bildiradi.</a:t>
            </a:r>
            <a:endParaRPr lang="en-US" sz="1250" dirty="0"/>
          </a:p>
        </p:txBody>
      </p:sp>
      <p:sp>
        <p:nvSpPr>
          <p:cNvPr id="20" name="Shape 17"/>
          <p:cNvSpPr/>
          <p:nvPr/>
        </p:nvSpPr>
        <p:spPr>
          <a:xfrm>
            <a:off x="954981" y="5712917"/>
            <a:ext cx="556618" cy="19050"/>
          </a:xfrm>
          <a:prstGeom prst="roundRect">
            <a:avLst>
              <a:gd name="adj" fmla="val 125236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616248" y="5543550"/>
            <a:ext cx="357783" cy="35778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22" name="Text 19"/>
          <p:cNvSpPr/>
          <p:nvPr/>
        </p:nvSpPr>
        <p:spPr>
          <a:xfrm>
            <a:off x="728365" y="5597129"/>
            <a:ext cx="133548" cy="250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958" dirty="0"/>
          </a:p>
        </p:txBody>
      </p:sp>
      <p:sp>
        <p:nvSpPr>
          <p:cNvPr id="23" name="Text 20"/>
          <p:cNvSpPr/>
          <p:nvPr/>
        </p:nvSpPr>
        <p:spPr>
          <a:xfrm>
            <a:off x="1669852" y="5523707"/>
            <a:ext cx="2087463" cy="260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Tashabbuskor</a:t>
            </a:r>
            <a:endParaRPr lang="en-US" sz="1625" dirty="0"/>
          </a:p>
        </p:txBody>
      </p:sp>
      <p:sp>
        <p:nvSpPr>
          <p:cNvPr id="24" name="Text 21"/>
          <p:cNvSpPr/>
          <p:nvPr/>
        </p:nvSpPr>
        <p:spPr>
          <a:xfrm>
            <a:off x="1669852" y="5880001"/>
            <a:ext cx="5393532" cy="254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Korrupsiyaga qarshi kurashish bo'yicha loyihalar va tadbirlar tashkil etadi.</a:t>
            </a:r>
            <a:endParaRPr lang="en-US" sz="1250" dirty="0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0E7001A4-63BE-59EB-5443-260DD27C0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-7541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08388" y="513817"/>
            <a:ext cx="6339682" cy="1200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08"/>
              </a:lnSpc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 mas'uliyat: asosiy tushunchalar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021659" y="2055303"/>
            <a:ext cx="3078460" cy="2531765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5268715" y="2244750"/>
            <a:ext cx="2678311" cy="300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 mas'uliyat nima?</a:t>
            </a:r>
            <a:endParaRPr lang="en-US" sz="1875" dirty="0"/>
          </a:p>
        </p:txBody>
      </p:sp>
      <p:sp>
        <p:nvSpPr>
          <p:cNvPr id="6" name="Text 3"/>
          <p:cNvSpPr/>
          <p:nvPr/>
        </p:nvSpPr>
        <p:spPr>
          <a:xfrm>
            <a:off x="5313660" y="2674852"/>
            <a:ext cx="2712740" cy="1756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 har bir shaxsning o'z harakatlari va qarorlari uchun javobgarlikni o'z zimmasiga olishi. Bu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jamiyatda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adolat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tenglikni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ta'minlashning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asosiy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17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shartidir</a:t>
            </a: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417" dirty="0"/>
          </a:p>
        </p:txBody>
      </p:sp>
      <p:sp>
        <p:nvSpPr>
          <p:cNvPr id="7" name="Shape 4"/>
          <p:cNvSpPr/>
          <p:nvPr/>
        </p:nvSpPr>
        <p:spPr>
          <a:xfrm>
            <a:off x="8469610" y="2072382"/>
            <a:ext cx="3078460" cy="2531765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8808393" y="2435461"/>
            <a:ext cx="2400895" cy="300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Nima uchun muhim?</a:t>
            </a:r>
            <a:endParaRPr lang="en-US" sz="1875" dirty="0"/>
          </a:p>
        </p:txBody>
      </p:sp>
      <p:sp>
        <p:nvSpPr>
          <p:cNvPr id="9" name="Text 6"/>
          <p:cNvSpPr/>
          <p:nvPr/>
        </p:nvSpPr>
        <p:spPr>
          <a:xfrm>
            <a:off x="8835330" y="2947838"/>
            <a:ext cx="2712740" cy="1463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Shaxsiy mas'uliyat jamiyatda adolat va halollikni ta'minlashda asosiy rol o'ynaydi. U korrupsiyaga qarshi immunitetni shakllantiradi.</a:t>
            </a:r>
            <a:endParaRPr lang="en-US" sz="1417" dirty="0"/>
          </a:p>
        </p:txBody>
      </p:sp>
      <p:sp>
        <p:nvSpPr>
          <p:cNvPr id="10" name="Shape 7"/>
          <p:cNvSpPr/>
          <p:nvPr/>
        </p:nvSpPr>
        <p:spPr>
          <a:xfrm>
            <a:off x="5097264" y="5023052"/>
            <a:ext cx="6339682" cy="1360983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5699224" y="5223773"/>
            <a:ext cx="2400895" cy="300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Qanday shakllanadi?</a:t>
            </a:r>
            <a:endParaRPr lang="en-US" sz="1875" dirty="0"/>
          </a:p>
        </p:txBody>
      </p:sp>
      <p:sp>
        <p:nvSpPr>
          <p:cNvPr id="12" name="Text 9"/>
          <p:cNvSpPr/>
          <p:nvPr/>
        </p:nvSpPr>
        <p:spPr>
          <a:xfrm>
            <a:off x="5387380" y="5641221"/>
            <a:ext cx="5973961" cy="585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Shaxsiy mas'uliyat tarbiya, ta'lim va jamiyatdagi ijobiy namunalar orqali shakllanadi. Bu uzluksiz rivojlanish jarayonidir.</a:t>
            </a:r>
            <a:endParaRPr lang="en-US" sz="1417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7850" y="455315"/>
            <a:ext cx="6464300" cy="108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3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 mas'uliyat va jamiyatdagi adolat</a:t>
            </a:r>
            <a:endParaRPr lang="en-US" sz="3375" dirty="0"/>
          </a:p>
        </p:txBody>
      </p:sp>
      <p:sp>
        <p:nvSpPr>
          <p:cNvPr id="4" name="Shape 1"/>
          <p:cNvSpPr/>
          <p:nvPr/>
        </p:nvSpPr>
        <p:spPr>
          <a:xfrm>
            <a:off x="815975" y="1786433"/>
            <a:ext cx="19050" cy="4616252"/>
          </a:xfrm>
          <a:prstGeom prst="roundRect">
            <a:avLst>
              <a:gd name="adj" fmla="val 130005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992187" y="2148383"/>
            <a:ext cx="577850" cy="19050"/>
          </a:xfrm>
          <a:prstGeom prst="roundRect">
            <a:avLst>
              <a:gd name="adj" fmla="val 130005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639762" y="1972171"/>
            <a:ext cx="371475" cy="37147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756146" y="2027833"/>
            <a:ext cx="138608" cy="26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042" dirty="0"/>
          </a:p>
        </p:txBody>
      </p:sp>
      <p:sp>
        <p:nvSpPr>
          <p:cNvPr id="8" name="Text 5"/>
          <p:cNvSpPr/>
          <p:nvPr/>
        </p:nvSpPr>
        <p:spPr>
          <a:xfrm>
            <a:off x="1733550" y="1951534"/>
            <a:ext cx="2166938" cy="27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Halol mehnat</a:t>
            </a:r>
            <a:endParaRPr lang="en-US" sz="1667" dirty="0"/>
          </a:p>
        </p:txBody>
      </p:sp>
      <p:sp>
        <p:nvSpPr>
          <p:cNvPr id="9" name="Text 6"/>
          <p:cNvSpPr/>
          <p:nvPr/>
        </p:nvSpPr>
        <p:spPr>
          <a:xfrm>
            <a:off x="1733550" y="2321421"/>
            <a:ext cx="5308600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 vazifalarini vijdonan bajarish va ko'zbo'yamachilikdan voz kechish.</a:t>
            </a:r>
            <a:endParaRPr lang="en-US" sz="1292" dirty="0"/>
          </a:p>
        </p:txBody>
      </p:sp>
      <p:sp>
        <p:nvSpPr>
          <p:cNvPr id="10" name="Shape 7"/>
          <p:cNvSpPr/>
          <p:nvPr/>
        </p:nvSpPr>
        <p:spPr>
          <a:xfrm>
            <a:off x="992187" y="3277692"/>
            <a:ext cx="577850" cy="19050"/>
          </a:xfrm>
          <a:prstGeom prst="roundRect">
            <a:avLst>
              <a:gd name="adj" fmla="val 130005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639762" y="3101479"/>
            <a:ext cx="371475" cy="37147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756146" y="3157141"/>
            <a:ext cx="138608" cy="26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042" dirty="0"/>
          </a:p>
        </p:txBody>
      </p:sp>
      <p:sp>
        <p:nvSpPr>
          <p:cNvPr id="13" name="Text 10"/>
          <p:cNvSpPr/>
          <p:nvPr/>
        </p:nvSpPr>
        <p:spPr>
          <a:xfrm>
            <a:off x="1733550" y="3080842"/>
            <a:ext cx="2166938" cy="27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Qonunga itoat</a:t>
            </a:r>
            <a:endParaRPr lang="en-US" sz="1667" dirty="0"/>
          </a:p>
        </p:txBody>
      </p:sp>
      <p:sp>
        <p:nvSpPr>
          <p:cNvPr id="14" name="Text 11"/>
          <p:cNvSpPr/>
          <p:nvPr/>
        </p:nvSpPr>
        <p:spPr>
          <a:xfrm>
            <a:off x="1733550" y="3450729"/>
            <a:ext cx="5308600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 talablariga rioya qilish va boshqalarni ham bunga undash.</a:t>
            </a:r>
            <a:endParaRPr lang="en-US" sz="1292" dirty="0"/>
          </a:p>
        </p:txBody>
      </p:sp>
      <p:sp>
        <p:nvSpPr>
          <p:cNvPr id="15" name="Shape 12"/>
          <p:cNvSpPr/>
          <p:nvPr/>
        </p:nvSpPr>
        <p:spPr>
          <a:xfrm>
            <a:off x="992187" y="4406999"/>
            <a:ext cx="577850" cy="19050"/>
          </a:xfrm>
          <a:prstGeom prst="roundRect">
            <a:avLst>
              <a:gd name="adj" fmla="val 130005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639762" y="4230787"/>
            <a:ext cx="371475" cy="37147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756146" y="4286449"/>
            <a:ext cx="138608" cy="26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042" dirty="0"/>
          </a:p>
        </p:txBody>
      </p:sp>
      <p:sp>
        <p:nvSpPr>
          <p:cNvPr id="18" name="Text 15"/>
          <p:cNvSpPr/>
          <p:nvPr/>
        </p:nvSpPr>
        <p:spPr>
          <a:xfrm>
            <a:off x="1733550" y="4210149"/>
            <a:ext cx="2166938" cy="27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Fuqarolik pozitsiyasi</a:t>
            </a:r>
            <a:endParaRPr lang="en-US" sz="1667" dirty="0"/>
          </a:p>
        </p:txBody>
      </p:sp>
      <p:sp>
        <p:nvSpPr>
          <p:cNvPr id="19" name="Text 16"/>
          <p:cNvSpPr/>
          <p:nvPr/>
        </p:nvSpPr>
        <p:spPr>
          <a:xfrm>
            <a:off x="1733550" y="4580037"/>
            <a:ext cx="5308600" cy="528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holatlarini fosh etish va jamoatchilik nazoratida ishtirok etish.</a:t>
            </a:r>
            <a:endParaRPr lang="en-US" sz="1292" dirty="0"/>
          </a:p>
        </p:txBody>
      </p:sp>
      <p:sp>
        <p:nvSpPr>
          <p:cNvPr id="20" name="Shape 17"/>
          <p:cNvSpPr/>
          <p:nvPr/>
        </p:nvSpPr>
        <p:spPr>
          <a:xfrm>
            <a:off x="992187" y="5800428"/>
            <a:ext cx="577850" cy="19050"/>
          </a:xfrm>
          <a:prstGeom prst="roundRect">
            <a:avLst>
              <a:gd name="adj" fmla="val 130005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639762" y="5624215"/>
            <a:ext cx="371475" cy="37147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2" name="Text 19"/>
          <p:cNvSpPr/>
          <p:nvPr/>
        </p:nvSpPr>
        <p:spPr>
          <a:xfrm>
            <a:off x="756146" y="5679877"/>
            <a:ext cx="138608" cy="26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042" dirty="0"/>
          </a:p>
        </p:txBody>
      </p:sp>
      <p:sp>
        <p:nvSpPr>
          <p:cNvPr id="23" name="Text 20"/>
          <p:cNvSpPr/>
          <p:nvPr/>
        </p:nvSpPr>
        <p:spPr>
          <a:xfrm>
            <a:off x="1733550" y="5603578"/>
            <a:ext cx="2166938" cy="27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 rivojlanish</a:t>
            </a:r>
            <a:endParaRPr lang="en-US" sz="1667" dirty="0"/>
          </a:p>
        </p:txBody>
      </p:sp>
      <p:sp>
        <p:nvSpPr>
          <p:cNvPr id="24" name="Text 21"/>
          <p:cNvSpPr/>
          <p:nvPr/>
        </p:nvSpPr>
        <p:spPr>
          <a:xfrm>
            <a:off x="1733550" y="5973465"/>
            <a:ext cx="5308600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 bilim va ko'nikmalarini doimiy ravishda oshirib borish.</a:t>
            </a:r>
            <a:endParaRPr lang="en-US" sz="1292" dirty="0"/>
          </a:p>
        </p:txBody>
      </p:sp>
      <p:pic>
        <p:nvPicPr>
          <p:cNvPr id="25" name="Image 2" descr="preencoded.png">
            <a:extLst>
              <a:ext uri="{FF2B5EF4-FFF2-40B4-BE49-F238E27FC236}">
                <a16:creationId xmlns:a16="http://schemas.microsoft.com/office/drawing/2014/main" id="{1F8C6887-D504-BC63-E769-CFAC830E0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12" y="-28476"/>
            <a:ext cx="4687888" cy="68864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6411" y="821729"/>
            <a:ext cx="10408047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36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nazoratini mustahkamlash yo'llari</a:t>
            </a:r>
            <a:endParaRPr lang="en-US" sz="3600" b="1" dirty="0"/>
          </a:p>
        </p:txBody>
      </p:sp>
      <p:sp>
        <p:nvSpPr>
          <p:cNvPr id="3" name="Shape 1"/>
          <p:cNvSpPr/>
          <p:nvPr/>
        </p:nvSpPr>
        <p:spPr>
          <a:xfrm>
            <a:off x="661492" y="2001540"/>
            <a:ext cx="1358603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850503" y="2156620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833" dirty="0"/>
          </a:p>
        </p:txBody>
      </p:sp>
      <p:sp>
        <p:nvSpPr>
          <p:cNvPr id="5" name="Text 3"/>
          <p:cNvSpPr/>
          <p:nvPr/>
        </p:nvSpPr>
        <p:spPr>
          <a:xfrm>
            <a:off x="2209106" y="2190552"/>
            <a:ext cx="3443288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Qonuniy asoslarni kuchaytirish</a:t>
            </a:r>
            <a:endParaRPr lang="en-US" sz="1917" dirty="0"/>
          </a:p>
        </p:txBody>
      </p:sp>
      <p:sp>
        <p:nvSpPr>
          <p:cNvPr id="6" name="Shape 4"/>
          <p:cNvSpPr/>
          <p:nvPr/>
        </p:nvSpPr>
        <p:spPr>
          <a:xfrm>
            <a:off x="2114550" y="2676922"/>
            <a:ext cx="9321503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7" name="Shape 5"/>
          <p:cNvSpPr/>
          <p:nvPr/>
        </p:nvSpPr>
        <p:spPr>
          <a:xfrm>
            <a:off x="661492" y="2784078"/>
            <a:ext cx="2717205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8" name="Text 6"/>
          <p:cNvSpPr/>
          <p:nvPr/>
        </p:nvSpPr>
        <p:spPr>
          <a:xfrm>
            <a:off x="850503" y="293915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833" dirty="0"/>
          </a:p>
        </p:txBody>
      </p:sp>
      <p:sp>
        <p:nvSpPr>
          <p:cNvPr id="9" name="Text 7"/>
          <p:cNvSpPr/>
          <p:nvPr/>
        </p:nvSpPr>
        <p:spPr>
          <a:xfrm>
            <a:off x="3567708" y="2973090"/>
            <a:ext cx="2784971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Fuqarolar ongini oshirish</a:t>
            </a:r>
            <a:endParaRPr lang="en-US" sz="1917" dirty="0"/>
          </a:p>
        </p:txBody>
      </p:sp>
      <p:sp>
        <p:nvSpPr>
          <p:cNvPr id="10" name="Shape 8"/>
          <p:cNvSpPr/>
          <p:nvPr/>
        </p:nvSpPr>
        <p:spPr>
          <a:xfrm>
            <a:off x="3473153" y="3459460"/>
            <a:ext cx="7962900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1" name="Shape 9"/>
          <p:cNvSpPr/>
          <p:nvPr/>
        </p:nvSpPr>
        <p:spPr>
          <a:xfrm>
            <a:off x="661492" y="3566617"/>
            <a:ext cx="4075807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850503" y="3721696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833" dirty="0"/>
          </a:p>
        </p:txBody>
      </p:sp>
      <p:sp>
        <p:nvSpPr>
          <p:cNvPr id="13" name="Text 11"/>
          <p:cNvSpPr/>
          <p:nvPr/>
        </p:nvSpPr>
        <p:spPr>
          <a:xfrm>
            <a:off x="4926310" y="3755629"/>
            <a:ext cx="3974902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Texnologik vositalardan foydalanish</a:t>
            </a:r>
            <a:endParaRPr lang="en-US" sz="1917" dirty="0"/>
          </a:p>
        </p:txBody>
      </p:sp>
      <p:sp>
        <p:nvSpPr>
          <p:cNvPr id="14" name="Shape 12"/>
          <p:cNvSpPr/>
          <p:nvPr/>
        </p:nvSpPr>
        <p:spPr>
          <a:xfrm>
            <a:off x="4831755" y="4241998"/>
            <a:ext cx="6604298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5" name="Shape 13"/>
          <p:cNvSpPr/>
          <p:nvPr/>
        </p:nvSpPr>
        <p:spPr>
          <a:xfrm>
            <a:off x="661492" y="4349155"/>
            <a:ext cx="5434508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850503" y="4504234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833" dirty="0"/>
          </a:p>
        </p:txBody>
      </p:sp>
      <p:sp>
        <p:nvSpPr>
          <p:cNvPr id="17" name="Text 15"/>
          <p:cNvSpPr/>
          <p:nvPr/>
        </p:nvSpPr>
        <p:spPr>
          <a:xfrm>
            <a:off x="6285012" y="4538167"/>
            <a:ext cx="450403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 tashkilotlarini qo'llab-quvvatlash</a:t>
            </a:r>
            <a:endParaRPr lang="en-US" sz="1917" dirty="0"/>
          </a:p>
        </p:txBody>
      </p:sp>
      <p:sp>
        <p:nvSpPr>
          <p:cNvPr id="18" name="Text 16"/>
          <p:cNvSpPr/>
          <p:nvPr/>
        </p:nvSpPr>
        <p:spPr>
          <a:xfrm>
            <a:off x="661492" y="5249863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Jamoatchilik nazoratini mustahkamlash uchun qonunchilikni takomillashtirish, aholining huquqiy savodxonligini oshirish, zamonaviy texnologiyalardan foydalanish va fuqarolik jamiyati institutlarini rivojlantirish muhimdir.</a:t>
            </a:r>
            <a:endParaRPr lang="en-US" sz="1458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5">
            <a:extLst>
              <a:ext uri="{FF2B5EF4-FFF2-40B4-BE49-F238E27FC236}">
                <a16:creationId xmlns:a16="http://schemas.microsoft.com/office/drawing/2014/main" id="{C1908088-6919-82AA-0310-EF80FD59F108}"/>
              </a:ext>
            </a:extLst>
          </p:cNvPr>
          <p:cNvSpPr/>
          <p:nvPr/>
        </p:nvSpPr>
        <p:spPr>
          <a:xfrm>
            <a:off x="3270250" y="1984375"/>
            <a:ext cx="8255000" cy="250580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hamkorlikni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yaxshilash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</a:p>
          <a:p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qarshi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</a:p>
          <a:p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kurashni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samarali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tashkil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etish</a:t>
            </a:r>
            <a:endParaRPr lang="en-US" sz="4000" b="1" dirty="0">
              <a:solidFill>
                <a:srgbClr val="383838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241DFB9-B4D1-FBB4-95E0-55285216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0"/>
            <a:ext cx="298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0617" y="1317476"/>
            <a:ext cx="8671223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hamkorlik doirasidagi tadbirlar</a:t>
            </a:r>
            <a:endParaRPr lang="en-US" sz="3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625725"/>
            <a:ext cx="472480" cy="472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328721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shartnomalar</a:t>
            </a:r>
            <a:endParaRPr lang="en-US" sz="1917" dirty="0"/>
          </a:p>
        </p:txBody>
      </p:sp>
      <p:sp>
        <p:nvSpPr>
          <p:cNvPr id="5" name="Text 2"/>
          <p:cNvSpPr/>
          <p:nvPr/>
        </p:nvSpPr>
        <p:spPr>
          <a:xfrm>
            <a:off x="661492" y="3710682"/>
            <a:ext cx="250457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BMT Korrupsiyaga qarshi konvensiyasi kabi hujjatlarga qo'shilish.</a:t>
            </a:r>
            <a:endParaRPr lang="en-US" sz="1458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538" y="2625725"/>
            <a:ext cx="472480" cy="472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49539" y="3287217"/>
            <a:ext cx="2504678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Ikki tomonlama kelishuvlar</a:t>
            </a:r>
            <a:endParaRPr lang="en-US" sz="1917" dirty="0"/>
          </a:p>
        </p:txBody>
      </p:sp>
      <p:sp>
        <p:nvSpPr>
          <p:cNvPr id="8" name="Text 4"/>
          <p:cNvSpPr/>
          <p:nvPr/>
        </p:nvSpPr>
        <p:spPr>
          <a:xfrm>
            <a:off x="3449539" y="4020741"/>
            <a:ext cx="250467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Boshqa davlatlar bilan korrupsiyaga qarshi kurashish bo'yicha hamkorlik o'rnatish.</a:t>
            </a:r>
            <a:endParaRPr lang="en-US" sz="145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684" y="2625725"/>
            <a:ext cx="472480" cy="472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37685" y="328721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Tajriba almashish</a:t>
            </a:r>
            <a:endParaRPr lang="en-US" sz="1917" dirty="0"/>
          </a:p>
        </p:txBody>
      </p:sp>
      <p:sp>
        <p:nvSpPr>
          <p:cNvPr id="11" name="Text 6"/>
          <p:cNvSpPr/>
          <p:nvPr/>
        </p:nvSpPr>
        <p:spPr>
          <a:xfrm>
            <a:off x="6237684" y="3710682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konferensiyalar va seminarlar orqali bilim va ko'nikmalarni oshirish.</a:t>
            </a:r>
            <a:endParaRPr lang="en-US" sz="1458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831" y="2625725"/>
            <a:ext cx="472480" cy="472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25831" y="328721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Moliyaviy yordam</a:t>
            </a:r>
            <a:endParaRPr lang="en-US" sz="1917" dirty="0"/>
          </a:p>
        </p:txBody>
      </p:sp>
      <p:sp>
        <p:nvSpPr>
          <p:cNvPr id="14" name="Text 8"/>
          <p:cNvSpPr/>
          <p:nvPr/>
        </p:nvSpPr>
        <p:spPr>
          <a:xfrm>
            <a:off x="9025831" y="3710682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tashkilotlardan grantlar va texnik ko'mak olish.</a:t>
            </a:r>
            <a:endParaRPr lang="en-US" sz="1458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083" y="1022301"/>
            <a:ext cx="10869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kurashda xalqaro tashkilotlarning o'rni</a:t>
            </a:r>
            <a:endParaRPr lang="en-US" sz="3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939653"/>
            <a:ext cx="472480" cy="472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360114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BMT</a:t>
            </a:r>
            <a:endParaRPr lang="en-US" sz="1917" dirty="0"/>
          </a:p>
        </p:txBody>
      </p:sp>
      <p:sp>
        <p:nvSpPr>
          <p:cNvPr id="5" name="Text 2"/>
          <p:cNvSpPr/>
          <p:nvPr/>
        </p:nvSpPr>
        <p:spPr>
          <a:xfrm>
            <a:off x="661492" y="4024610"/>
            <a:ext cx="250457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Korrupsiyaga qarshi kurashish konvensiyasi orqali global standartlar o'rnatish.</a:t>
            </a:r>
            <a:endParaRPr lang="en-US" sz="1458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538" y="2939653"/>
            <a:ext cx="472480" cy="472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49539" y="360114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Jahon banki</a:t>
            </a:r>
            <a:endParaRPr lang="en-US" sz="1917" dirty="0"/>
          </a:p>
        </p:txBody>
      </p:sp>
      <p:sp>
        <p:nvSpPr>
          <p:cNvPr id="8" name="Text 4"/>
          <p:cNvSpPr/>
          <p:nvPr/>
        </p:nvSpPr>
        <p:spPr>
          <a:xfrm>
            <a:off x="3449539" y="4024610"/>
            <a:ext cx="250467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Korrupsiyaga qarshi kurashish loyihalarini moliyalashtirish va texnik yordam ko'rsatish.</a:t>
            </a:r>
            <a:endParaRPr lang="en-US" sz="145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684" y="2939653"/>
            <a:ext cx="472480" cy="472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37684" y="3601144"/>
            <a:ext cx="2504678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Transparency International</a:t>
            </a:r>
            <a:endParaRPr lang="en-US" sz="1917" dirty="0"/>
          </a:p>
        </p:txBody>
      </p:sp>
      <p:sp>
        <p:nvSpPr>
          <p:cNvPr id="11" name="Text 6"/>
          <p:cNvSpPr/>
          <p:nvPr/>
        </p:nvSpPr>
        <p:spPr>
          <a:xfrm>
            <a:off x="6237684" y="4334669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darajasini o'lchash va mamlakatlarni taqqoslash.</a:t>
            </a:r>
            <a:endParaRPr lang="en-US" sz="1458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831" y="2939653"/>
            <a:ext cx="472480" cy="472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25831" y="360114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OECD</a:t>
            </a:r>
            <a:endParaRPr lang="en-US" sz="1917" dirty="0"/>
          </a:p>
        </p:txBody>
      </p:sp>
      <p:sp>
        <p:nvSpPr>
          <p:cNvPr id="14" name="Text 8"/>
          <p:cNvSpPr/>
          <p:nvPr/>
        </p:nvSpPr>
        <p:spPr>
          <a:xfrm>
            <a:off x="9025831" y="4024611"/>
            <a:ext cx="2504678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tijoratda korrupsiyaga qarshi kurashish bo'yicha konvensiya va tavsiyalar ishlab chiqish.</a:t>
            </a:r>
            <a:endParaRPr lang="en-US" sz="1458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603729" y="2685723"/>
            <a:ext cx="2979387" cy="61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b="1" dirty="0" err="1">
                <a:solidFill>
                  <a:srgbClr val="020202"/>
                </a:solidFill>
                <a:latin typeface="PT Serif" pitchFamily="34" charset="0"/>
              </a:rPr>
              <a:t>Reja</a:t>
            </a:r>
            <a:r>
              <a:rPr lang="en-US" sz="3875" b="1" dirty="0">
                <a:solidFill>
                  <a:srgbClr val="020202"/>
                </a:solidFill>
                <a:latin typeface="PT Serif" pitchFamily="34" charset="0"/>
              </a:rPr>
              <a:t>:</a:t>
            </a:r>
            <a:endParaRPr lang="en-US" sz="3875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96" y="3552658"/>
            <a:ext cx="3623369" cy="7553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73079" y="3701023"/>
            <a:ext cx="3999066" cy="45862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ru-UZ" sz="2333" dirty="0">
                <a:solidFill>
                  <a:srgbClr val="383838"/>
                </a:solidFill>
                <a:latin typeface="PT Serif" pitchFamily="34" charset="0"/>
              </a:rPr>
              <a:t>O‘zbekistondagi korrupsiya turlari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96" y="4440715"/>
            <a:ext cx="3623369" cy="7553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73079" y="4661106"/>
            <a:ext cx="6131261" cy="42634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nazorati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mas’uliyat</a:t>
            </a:r>
            <a:endParaRPr lang="en-US" sz="2333" dirty="0">
              <a:solidFill>
                <a:srgbClr val="383838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  <a:p>
            <a:pPr>
              <a:lnSpc>
                <a:spcPts val="2417"/>
              </a:lnSpc>
            </a:pPr>
            <a:endParaRPr lang="en-US" sz="1917" dirty="0">
              <a:solidFill>
                <a:srgbClr val="383838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" y="5328773"/>
            <a:ext cx="3623369" cy="7553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487733" y="5430644"/>
            <a:ext cx="6490220" cy="55160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hamkorlikni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yaxshilash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qarshi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</a:p>
          <a:p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kurashni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samarali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tashkil</a:t>
            </a: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2333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etish</a:t>
            </a:r>
            <a:endParaRPr lang="en-US" sz="2333" dirty="0">
              <a:solidFill>
                <a:srgbClr val="383838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9764830E-A04B-D67B-9A79-65B6B51CC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51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580331"/>
            <a:ext cx="9990832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hamkorlik: ahamiyati va yo'nalishlari</a:t>
            </a:r>
            <a:endParaRPr lang="en-US" sz="3875" dirty="0"/>
          </a:p>
        </p:txBody>
      </p:sp>
      <p:sp>
        <p:nvSpPr>
          <p:cNvPr id="3" name="Shape 1"/>
          <p:cNvSpPr/>
          <p:nvPr/>
        </p:nvSpPr>
        <p:spPr>
          <a:xfrm>
            <a:off x="661492" y="1578570"/>
            <a:ext cx="1358603" cy="1103908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850503" y="1941513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833" dirty="0"/>
          </a:p>
        </p:txBody>
      </p:sp>
      <p:sp>
        <p:nvSpPr>
          <p:cNvPr id="5" name="Text 3"/>
          <p:cNvSpPr/>
          <p:nvPr/>
        </p:nvSpPr>
        <p:spPr>
          <a:xfrm>
            <a:off x="2209106" y="1767582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Tajriba almashish</a:t>
            </a:r>
            <a:endParaRPr lang="en-US" sz="1917" dirty="0"/>
          </a:p>
        </p:txBody>
      </p:sp>
      <p:sp>
        <p:nvSpPr>
          <p:cNvPr id="6" name="Text 4"/>
          <p:cNvSpPr/>
          <p:nvPr/>
        </p:nvSpPr>
        <p:spPr>
          <a:xfrm>
            <a:off x="2209106" y="2191048"/>
            <a:ext cx="516096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Boshqa mamlakatlarning eng yaxshi amaliyotlarini o'rganish.</a:t>
            </a:r>
            <a:endParaRPr lang="en-US" sz="1458" dirty="0"/>
          </a:p>
        </p:txBody>
      </p:sp>
      <p:sp>
        <p:nvSpPr>
          <p:cNvPr id="7" name="Shape 5"/>
          <p:cNvSpPr/>
          <p:nvPr/>
        </p:nvSpPr>
        <p:spPr>
          <a:xfrm>
            <a:off x="2114550" y="2669778"/>
            <a:ext cx="9321503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8" name="Shape 6"/>
          <p:cNvSpPr/>
          <p:nvPr/>
        </p:nvSpPr>
        <p:spPr>
          <a:xfrm>
            <a:off x="661492" y="2776934"/>
            <a:ext cx="2717205" cy="1103908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9" name="Text 7"/>
          <p:cNvSpPr/>
          <p:nvPr/>
        </p:nvSpPr>
        <p:spPr>
          <a:xfrm>
            <a:off x="850503" y="313987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833" dirty="0"/>
          </a:p>
        </p:txBody>
      </p:sp>
      <p:sp>
        <p:nvSpPr>
          <p:cNvPr id="10" name="Text 8"/>
          <p:cNvSpPr/>
          <p:nvPr/>
        </p:nvSpPr>
        <p:spPr>
          <a:xfrm>
            <a:off x="3567708" y="2965946"/>
            <a:ext cx="3537248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Qonunchilikni takomillashtirish</a:t>
            </a:r>
            <a:endParaRPr lang="en-US" sz="1917" dirty="0"/>
          </a:p>
        </p:txBody>
      </p:sp>
      <p:sp>
        <p:nvSpPr>
          <p:cNvPr id="11" name="Text 9"/>
          <p:cNvSpPr/>
          <p:nvPr/>
        </p:nvSpPr>
        <p:spPr>
          <a:xfrm>
            <a:off x="3567708" y="3389412"/>
            <a:ext cx="547816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standartlarga muvofiq milliy qonunchilikni rivojlantirish.</a:t>
            </a:r>
            <a:endParaRPr lang="en-US" sz="1458" dirty="0"/>
          </a:p>
        </p:txBody>
      </p:sp>
      <p:sp>
        <p:nvSpPr>
          <p:cNvPr id="12" name="Shape 10"/>
          <p:cNvSpPr/>
          <p:nvPr/>
        </p:nvSpPr>
        <p:spPr>
          <a:xfrm>
            <a:off x="3473153" y="3868143"/>
            <a:ext cx="7962900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3" name="Shape 11"/>
          <p:cNvSpPr/>
          <p:nvPr/>
        </p:nvSpPr>
        <p:spPr>
          <a:xfrm>
            <a:off x="661492" y="3975299"/>
            <a:ext cx="4075807" cy="1103908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14" name="Text 12"/>
          <p:cNvSpPr/>
          <p:nvPr/>
        </p:nvSpPr>
        <p:spPr>
          <a:xfrm>
            <a:off x="850503" y="4338241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833" dirty="0"/>
          </a:p>
        </p:txBody>
      </p:sp>
      <p:sp>
        <p:nvSpPr>
          <p:cNvPr id="15" name="Text 13"/>
          <p:cNvSpPr/>
          <p:nvPr/>
        </p:nvSpPr>
        <p:spPr>
          <a:xfrm>
            <a:off x="4926310" y="4164310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Texnik yordam</a:t>
            </a:r>
            <a:endParaRPr lang="en-US" sz="1917" dirty="0"/>
          </a:p>
        </p:txBody>
      </p:sp>
      <p:sp>
        <p:nvSpPr>
          <p:cNvPr id="16" name="Text 14"/>
          <p:cNvSpPr/>
          <p:nvPr/>
        </p:nvSpPr>
        <p:spPr>
          <a:xfrm>
            <a:off x="4926310" y="4587776"/>
            <a:ext cx="480179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tashkilotlardan moliyaviy va texnik ko'mak olish.</a:t>
            </a:r>
            <a:endParaRPr lang="en-US" sz="1458" dirty="0"/>
          </a:p>
        </p:txBody>
      </p:sp>
      <p:sp>
        <p:nvSpPr>
          <p:cNvPr id="17" name="Shape 15"/>
          <p:cNvSpPr/>
          <p:nvPr/>
        </p:nvSpPr>
        <p:spPr>
          <a:xfrm>
            <a:off x="4831755" y="5066507"/>
            <a:ext cx="6604298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8" name="Shape 16"/>
          <p:cNvSpPr/>
          <p:nvPr/>
        </p:nvSpPr>
        <p:spPr>
          <a:xfrm>
            <a:off x="661492" y="5173663"/>
            <a:ext cx="5434508" cy="1103908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19" name="Text 17"/>
          <p:cNvSpPr/>
          <p:nvPr/>
        </p:nvSpPr>
        <p:spPr>
          <a:xfrm>
            <a:off x="850503" y="5536606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833" dirty="0"/>
          </a:p>
        </p:txBody>
      </p:sp>
      <p:sp>
        <p:nvSpPr>
          <p:cNvPr id="20" name="Text 18"/>
          <p:cNvSpPr/>
          <p:nvPr/>
        </p:nvSpPr>
        <p:spPr>
          <a:xfrm>
            <a:off x="6285012" y="5362674"/>
            <a:ext cx="254843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Hamkorlikda kurashish</a:t>
            </a:r>
            <a:endParaRPr lang="en-US" sz="1917" dirty="0"/>
          </a:p>
        </p:txBody>
      </p:sp>
      <p:sp>
        <p:nvSpPr>
          <p:cNvPr id="21" name="Text 19"/>
          <p:cNvSpPr/>
          <p:nvPr/>
        </p:nvSpPr>
        <p:spPr>
          <a:xfrm>
            <a:off x="6285012" y="5786141"/>
            <a:ext cx="448012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Transmilliy korrupsiyaga qarshi birgalikda kurashish.</a:t>
            </a:r>
            <a:endParaRPr lang="en-US" sz="1458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02886" y="463787"/>
            <a:ext cx="5974209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3333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</a:t>
            </a:r>
            <a:r>
              <a:rPr lang="en-US" sz="3333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hamkorlikning</a:t>
            </a:r>
            <a:r>
              <a:rPr lang="en-US" sz="3333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</a:p>
          <a:p>
            <a:pPr algn="ctr">
              <a:lnSpc>
                <a:spcPts val="4875"/>
              </a:lnSpc>
            </a:pPr>
            <a:r>
              <a:rPr lang="en-US" sz="3333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samaradorligi</a:t>
            </a:r>
            <a:endParaRPr lang="en-US" sz="3333" b="1" dirty="0"/>
          </a:p>
        </p:txBody>
      </p:sp>
      <p:sp>
        <p:nvSpPr>
          <p:cNvPr id="3" name="Text 1"/>
          <p:cNvSpPr/>
          <p:nvPr/>
        </p:nvSpPr>
        <p:spPr>
          <a:xfrm>
            <a:off x="5061942" y="2735795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Ijobiy natijalar</a:t>
            </a:r>
            <a:endParaRPr lang="en-US" sz="2000" b="1" dirty="0"/>
          </a:p>
        </p:txBody>
      </p:sp>
      <p:sp>
        <p:nvSpPr>
          <p:cNvPr id="4" name="Text 2"/>
          <p:cNvSpPr/>
          <p:nvPr/>
        </p:nvSpPr>
        <p:spPr>
          <a:xfrm>
            <a:off x="7336429" y="2143800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Qonunchilik bazasining takomillashuvi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336432" y="275663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reytinglardagi o'rin yaxshilanishi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336429" y="3325600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Xorijiy investitsiyalar oqimining oshishi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5061942" y="494368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Qiyinchiliklar</a:t>
            </a:r>
            <a:endParaRPr lang="en-US" sz="2000" b="1" dirty="0"/>
          </a:p>
        </p:txBody>
      </p:sp>
      <p:sp>
        <p:nvSpPr>
          <p:cNvPr id="8" name="Text 6"/>
          <p:cNvSpPr/>
          <p:nvPr/>
        </p:nvSpPr>
        <p:spPr>
          <a:xfrm>
            <a:off x="7336431" y="4743381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Milliy xususiyatlarni hisobga olish zarurati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7336431" y="5312344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Mablag' va resurslar yetishmasligi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7336430" y="5881306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Tizimli o'zgarishlarning sekinligi</a:t>
            </a:r>
            <a:endParaRPr lang="en-US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3491962C-BD8F-F01D-A8F1-D7C676D6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81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1365" y="472480"/>
            <a:ext cx="6417270" cy="11275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16"/>
              </a:lnSpc>
            </a:pPr>
            <a:r>
              <a:rPr lang="en-US" sz="3542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O'zbekistonning xalqaro hamkorlik tajribasi</a:t>
            </a:r>
            <a:endParaRPr lang="en-US" sz="3542" dirty="0"/>
          </a:p>
        </p:txBody>
      </p:sp>
      <p:sp>
        <p:nvSpPr>
          <p:cNvPr id="4" name="Shape 1"/>
          <p:cNvSpPr/>
          <p:nvPr/>
        </p:nvSpPr>
        <p:spPr>
          <a:xfrm>
            <a:off x="849511" y="1857673"/>
            <a:ext cx="19050" cy="4528840"/>
          </a:xfrm>
          <a:prstGeom prst="roundRect">
            <a:avLst>
              <a:gd name="adj" fmla="val 135311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033264" y="2234704"/>
            <a:ext cx="601365" cy="19050"/>
          </a:xfrm>
          <a:prstGeom prst="roundRect">
            <a:avLst>
              <a:gd name="adj" fmla="val 135311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665757" y="2050951"/>
            <a:ext cx="386557" cy="38655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786905" y="2108894"/>
            <a:ext cx="144264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125" dirty="0"/>
          </a:p>
        </p:txBody>
      </p:sp>
      <p:sp>
        <p:nvSpPr>
          <p:cNvPr id="8" name="Text 5"/>
          <p:cNvSpPr/>
          <p:nvPr/>
        </p:nvSpPr>
        <p:spPr>
          <a:xfrm>
            <a:off x="1804095" y="2029420"/>
            <a:ext cx="2255441" cy="281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2008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804095" y="2414389"/>
            <a:ext cx="5214541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BMTning Korrupsiyaga qarshi konvensiyasiga qo'shilish</a:t>
            </a:r>
            <a:endParaRPr lang="en-US" sz="1333" dirty="0"/>
          </a:p>
        </p:txBody>
      </p:sp>
      <p:sp>
        <p:nvSpPr>
          <p:cNvPr id="10" name="Shape 7"/>
          <p:cNvSpPr/>
          <p:nvPr/>
        </p:nvSpPr>
        <p:spPr>
          <a:xfrm>
            <a:off x="1033264" y="3409851"/>
            <a:ext cx="601365" cy="19050"/>
          </a:xfrm>
          <a:prstGeom prst="roundRect">
            <a:avLst>
              <a:gd name="adj" fmla="val 135311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665757" y="3226097"/>
            <a:ext cx="386557" cy="38655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786905" y="3284042"/>
            <a:ext cx="144264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125" dirty="0"/>
          </a:p>
        </p:txBody>
      </p:sp>
      <p:sp>
        <p:nvSpPr>
          <p:cNvPr id="13" name="Text 10"/>
          <p:cNvSpPr/>
          <p:nvPr/>
        </p:nvSpPr>
        <p:spPr>
          <a:xfrm>
            <a:off x="1804095" y="3204568"/>
            <a:ext cx="2255441" cy="281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2010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1804095" y="3589536"/>
            <a:ext cx="5214541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OECD Anti-korrupsiya tarmog'i bilan hamkorlik</a:t>
            </a:r>
            <a:endParaRPr lang="en-US" sz="1333" dirty="0"/>
          </a:p>
        </p:txBody>
      </p:sp>
      <p:sp>
        <p:nvSpPr>
          <p:cNvPr id="15" name="Shape 12"/>
          <p:cNvSpPr/>
          <p:nvPr/>
        </p:nvSpPr>
        <p:spPr>
          <a:xfrm>
            <a:off x="1033264" y="4584998"/>
            <a:ext cx="601365" cy="19050"/>
          </a:xfrm>
          <a:prstGeom prst="roundRect">
            <a:avLst>
              <a:gd name="adj" fmla="val 135311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665757" y="4401244"/>
            <a:ext cx="386557" cy="38655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786905" y="4459189"/>
            <a:ext cx="144264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125" dirty="0"/>
          </a:p>
        </p:txBody>
      </p:sp>
      <p:sp>
        <p:nvSpPr>
          <p:cNvPr id="18" name="Text 15"/>
          <p:cNvSpPr/>
          <p:nvPr/>
        </p:nvSpPr>
        <p:spPr>
          <a:xfrm>
            <a:off x="1804095" y="4379715"/>
            <a:ext cx="2255441" cy="281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2015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804095" y="4764683"/>
            <a:ext cx="5214541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Ochiq hukumat sherikchilik dasturiga a'zo bo'lish</a:t>
            </a:r>
            <a:endParaRPr lang="en-US" sz="1333" dirty="0"/>
          </a:p>
        </p:txBody>
      </p:sp>
      <p:sp>
        <p:nvSpPr>
          <p:cNvPr id="20" name="Shape 17"/>
          <p:cNvSpPr/>
          <p:nvPr/>
        </p:nvSpPr>
        <p:spPr>
          <a:xfrm>
            <a:off x="1033264" y="5760144"/>
            <a:ext cx="601365" cy="19050"/>
          </a:xfrm>
          <a:prstGeom prst="roundRect">
            <a:avLst>
              <a:gd name="adj" fmla="val 135311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665757" y="5576392"/>
            <a:ext cx="386557" cy="38655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22" name="Text 19"/>
          <p:cNvSpPr/>
          <p:nvPr/>
        </p:nvSpPr>
        <p:spPr>
          <a:xfrm>
            <a:off x="786905" y="5634335"/>
            <a:ext cx="144264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125" dirty="0"/>
          </a:p>
        </p:txBody>
      </p:sp>
      <p:sp>
        <p:nvSpPr>
          <p:cNvPr id="23" name="Text 20"/>
          <p:cNvSpPr/>
          <p:nvPr/>
        </p:nvSpPr>
        <p:spPr>
          <a:xfrm>
            <a:off x="1804095" y="5554861"/>
            <a:ext cx="2255441" cy="281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2019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804095" y="5939830"/>
            <a:ext cx="5214541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Korrupsiyaga qarshi kurashish agentligining tashkil etilishi</a:t>
            </a:r>
            <a:endParaRPr lang="en-US" sz="1333" dirty="0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99A58F2C-FBE0-11B5-57EB-160AD47DD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588" y="-1"/>
            <a:ext cx="4913412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35860" y="465932"/>
            <a:ext cx="6124476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292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tajriba: Singapur modeli</a:t>
            </a:r>
            <a:endParaRPr lang="en-US" sz="3292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860" y="1236167"/>
            <a:ext cx="805557" cy="12889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3015" y="1397199"/>
            <a:ext cx="3960813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 byurosi (CPIB)</a:t>
            </a:r>
            <a:endParaRPr lang="en-US" sz="1625" dirty="0"/>
          </a:p>
        </p:txBody>
      </p:sp>
      <p:sp>
        <p:nvSpPr>
          <p:cNvPr id="6" name="Text 2"/>
          <p:cNvSpPr/>
          <p:nvPr/>
        </p:nvSpPr>
        <p:spPr>
          <a:xfrm>
            <a:off x="6183015" y="1758057"/>
            <a:ext cx="5445125" cy="515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1952 yilda tashkil etilgan mustaqil organ. Keng vakolatlarga ega va bevosita Bosh vazirga hisobot beradi.</a:t>
            </a:r>
            <a:endParaRPr lang="en-US" sz="1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860" y="2525118"/>
            <a:ext cx="805557" cy="12889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3015" y="2686150"/>
            <a:ext cx="2114748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Qattiq jazolar</a:t>
            </a:r>
            <a:endParaRPr lang="en-US" sz="1625" dirty="0"/>
          </a:p>
        </p:txBody>
      </p:sp>
      <p:sp>
        <p:nvSpPr>
          <p:cNvPr id="9" name="Text 4"/>
          <p:cNvSpPr/>
          <p:nvPr/>
        </p:nvSpPr>
        <p:spPr>
          <a:xfrm>
            <a:off x="6183015" y="3047008"/>
            <a:ext cx="5445125" cy="515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uchun og'ir jazolar, jumladan uzoq muddatli qamoq va katta miqdordagi jarima.</a:t>
            </a: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860" y="3814069"/>
            <a:ext cx="805557" cy="12889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3016" y="3975101"/>
            <a:ext cx="3785394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Davlat xizmatchilarining yuqori ish haqi</a:t>
            </a:r>
            <a:endParaRPr lang="en-US" sz="1625" dirty="0"/>
          </a:p>
        </p:txBody>
      </p:sp>
      <p:sp>
        <p:nvSpPr>
          <p:cNvPr id="12" name="Text 6"/>
          <p:cNvSpPr/>
          <p:nvPr/>
        </p:nvSpPr>
        <p:spPr>
          <a:xfrm>
            <a:off x="6183015" y="4335959"/>
            <a:ext cx="5445125" cy="515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xizmatchilariga xususiy sektordagi tengdoshlari darajasida maosh to'lanadi, bu korrupsiyaga ehtiyojni kamaytiradi.</a:t>
            </a:r>
            <a:endParaRPr lang="en-US" sz="12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860" y="5103020"/>
            <a:ext cx="805557" cy="128895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83015" y="5264051"/>
            <a:ext cx="2290763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Shaffoflik va hisobdorlik</a:t>
            </a:r>
            <a:endParaRPr lang="en-US" sz="1625" dirty="0"/>
          </a:p>
        </p:txBody>
      </p:sp>
      <p:sp>
        <p:nvSpPr>
          <p:cNvPr id="15" name="Text 8"/>
          <p:cNvSpPr/>
          <p:nvPr/>
        </p:nvSpPr>
        <p:spPr>
          <a:xfrm>
            <a:off x="6183015" y="5624910"/>
            <a:ext cx="5445125" cy="515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Barcha davlat xaridlari va kontraktlari oshkora qilinadi, moliyaviy hisobotlar muntazam ravishda tekshiriladi.</a:t>
            </a:r>
            <a:endParaRPr lang="en-US" sz="12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1655" y="2543075"/>
            <a:ext cx="8500567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tajriba: Janubiy Koreya modeli</a:t>
            </a:r>
            <a:endParaRPr lang="en-US" sz="3875" dirty="0"/>
          </a:p>
        </p:txBody>
      </p:sp>
      <p:sp>
        <p:nvSpPr>
          <p:cNvPr id="3" name="Text 1"/>
          <p:cNvSpPr/>
          <p:nvPr/>
        </p:nvSpPr>
        <p:spPr>
          <a:xfrm>
            <a:off x="546199" y="3534817"/>
            <a:ext cx="308451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Texnologiyadan foydalanish</a:t>
            </a:r>
            <a:endParaRPr lang="en-US" sz="1917" dirty="0"/>
          </a:p>
        </p:txBody>
      </p:sp>
      <p:sp>
        <p:nvSpPr>
          <p:cNvPr id="4" name="Text 2"/>
          <p:cNvSpPr/>
          <p:nvPr/>
        </p:nvSpPr>
        <p:spPr>
          <a:xfrm>
            <a:off x="546199" y="4309963"/>
            <a:ext cx="3315097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Janubiy Koreya korrupsiyaga qarshi kurashda zamonaviy texnologiyalardan faol foydalanadi. "E-Government" tizimi orqali ko'plab davlat xizmatlari onlayn ko'rsatiladi, bu esa korrupsiya imkoniyatlarini kamaytiradi.</a:t>
            </a:r>
            <a:endParaRPr lang="en-US" sz="1458" dirty="0"/>
          </a:p>
        </p:txBody>
      </p:sp>
      <p:sp>
        <p:nvSpPr>
          <p:cNvPr id="5" name="Text 3"/>
          <p:cNvSpPr/>
          <p:nvPr/>
        </p:nvSpPr>
        <p:spPr>
          <a:xfrm>
            <a:off x="4438452" y="3534817"/>
            <a:ext cx="3315097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Fuqarolik jamiyatining faol ishtiroki</a:t>
            </a:r>
            <a:endParaRPr lang="en-US" sz="1917" dirty="0"/>
          </a:p>
        </p:txBody>
      </p:sp>
      <p:sp>
        <p:nvSpPr>
          <p:cNvPr id="6" name="Text 4"/>
          <p:cNvSpPr/>
          <p:nvPr/>
        </p:nvSpPr>
        <p:spPr>
          <a:xfrm>
            <a:off x="4386461" y="4309964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Mamlakatda korrupsiyaga qarshi kurashuvchi ko'plab nodavlat tashkilotlar faoliyat yuritadi. Ular muntazam ravishda monitoring o'tkazadi va hisobotlar tayyorlaydi.</a:t>
            </a:r>
            <a:endParaRPr lang="en-US" sz="1458" dirty="0"/>
          </a:p>
        </p:txBody>
      </p:sp>
      <p:sp>
        <p:nvSpPr>
          <p:cNvPr id="7" name="Text 5"/>
          <p:cNvSpPr/>
          <p:nvPr/>
        </p:nvSpPr>
        <p:spPr>
          <a:xfrm>
            <a:off x="8251790" y="359935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Ta'lim va targ'ibot</a:t>
            </a:r>
            <a:endParaRPr lang="en-US" sz="1917" dirty="0"/>
          </a:p>
        </p:txBody>
      </p:sp>
      <p:sp>
        <p:nvSpPr>
          <p:cNvPr id="8" name="Text 6"/>
          <p:cNvSpPr/>
          <p:nvPr/>
        </p:nvSpPr>
        <p:spPr>
          <a:xfrm>
            <a:off x="8226722" y="4309964"/>
            <a:ext cx="331509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Maktablarda va universitetlarda korrupsiyaga qarshi kurash bo'yicha maxsus dasturlar joriy etilgan. Ommaviy axborot vositalarida korrupsiyaga qarshi kurash mavzusi keng yoritiladi.</a:t>
            </a:r>
            <a:endParaRPr lang="en-US" sz="1458" dirty="0"/>
          </a:p>
        </p:txBody>
      </p:sp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DB44CB97-CD89-A414-3AED-05FEAB04E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070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8926" y="2504579"/>
            <a:ext cx="10014148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kurashda ta'limning o'rni</a:t>
            </a:r>
            <a:endParaRPr lang="en-US" sz="3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8" y="3665041"/>
            <a:ext cx="472480" cy="472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3768" y="4425256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Maktab dasturlari</a:t>
            </a:r>
            <a:endParaRPr lang="en-US" sz="1917" dirty="0"/>
          </a:p>
        </p:txBody>
      </p:sp>
      <p:sp>
        <p:nvSpPr>
          <p:cNvPr id="5" name="Text 2"/>
          <p:cNvSpPr/>
          <p:nvPr/>
        </p:nvSpPr>
        <p:spPr>
          <a:xfrm>
            <a:off x="637779" y="5083474"/>
            <a:ext cx="250457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Yoshlikdan halollik va adolat tushunchalarini singdirish.</a:t>
            </a:r>
            <a:endParaRPr lang="en-US" sz="1458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26" y="3630216"/>
            <a:ext cx="472480" cy="472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25726" y="4425256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Oliy ta'lim</a:t>
            </a:r>
            <a:endParaRPr lang="en-US" sz="1917" dirty="0"/>
          </a:p>
        </p:txBody>
      </p:sp>
      <p:sp>
        <p:nvSpPr>
          <p:cNvPr id="8" name="Text 4"/>
          <p:cNvSpPr/>
          <p:nvPr/>
        </p:nvSpPr>
        <p:spPr>
          <a:xfrm>
            <a:off x="3425726" y="5057874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Korrupsiyaga qarshi kurash bo'yicha maxsus kurslar joriy etish.</a:t>
            </a:r>
            <a:endParaRPr lang="en-US" sz="145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673" y="3693715"/>
            <a:ext cx="472480" cy="472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37685" y="4425256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 treninglari</a:t>
            </a:r>
            <a:endParaRPr lang="en-US" sz="1917" dirty="0"/>
          </a:p>
        </p:txBody>
      </p:sp>
      <p:sp>
        <p:nvSpPr>
          <p:cNvPr id="11" name="Text 6"/>
          <p:cNvSpPr/>
          <p:nvPr/>
        </p:nvSpPr>
        <p:spPr>
          <a:xfrm>
            <a:off x="6213773" y="5057874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Keng aholi qatlamini qamrab oluvchi seminarlar tashkil etish.</a:t>
            </a:r>
            <a:endParaRPr lang="en-US" sz="1458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621" y="3706367"/>
            <a:ext cx="472480" cy="472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01819" y="4418906"/>
            <a:ext cx="2504678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Kasbiy malaka oshirish</a:t>
            </a:r>
            <a:endParaRPr lang="en-US" sz="1917" dirty="0"/>
          </a:p>
        </p:txBody>
      </p:sp>
      <p:sp>
        <p:nvSpPr>
          <p:cNvPr id="14" name="Text 8"/>
          <p:cNvSpPr/>
          <p:nvPr/>
        </p:nvSpPr>
        <p:spPr>
          <a:xfrm>
            <a:off x="9001819" y="5057874"/>
            <a:ext cx="250467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xizmatchilarining etika bo'yicha bilimlarini muntazam yangilash.</a:t>
            </a:r>
            <a:endParaRPr lang="en-US" sz="1458" dirty="0"/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6F6C6588-D798-E0A5-CAF5-65A161AF1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93"/>
            <a:ext cx="12192000" cy="20094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553641"/>
            <a:ext cx="6297018" cy="1860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kurashda texnologiyalarning o'rni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61492" y="2697758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850504" y="288676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Blockchain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850504" y="3310235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xaridlari va mulk ro'yxatini yuritishda shaffoflikni ta'minlash.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3904556" y="2697758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093568" y="288676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Sun'iy intellekt</a:t>
            </a:r>
            <a:endParaRPr lang="en-US" sz="1917" dirty="0"/>
          </a:p>
        </p:txBody>
      </p:sp>
      <p:sp>
        <p:nvSpPr>
          <p:cNvPr id="9" name="Text 6"/>
          <p:cNvSpPr/>
          <p:nvPr/>
        </p:nvSpPr>
        <p:spPr>
          <a:xfrm>
            <a:off x="4093568" y="3310235"/>
            <a:ext cx="26760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Shubhali tranzaksiyalarni aniqlash va tahlil qilish.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661492" y="4595515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50504" y="478452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Keng</a:t>
            </a: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ma'lumotlar</a:t>
            </a:r>
            <a:endParaRPr lang="en-US" sz="1917" dirty="0"/>
          </a:p>
        </p:txBody>
      </p:sp>
      <p:sp>
        <p:nvSpPr>
          <p:cNvPr id="12" name="Text 9"/>
          <p:cNvSpPr/>
          <p:nvPr/>
        </p:nvSpPr>
        <p:spPr>
          <a:xfrm>
            <a:off x="850504" y="5207993"/>
            <a:ext cx="26760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xavfini prognoz qilish va oldini olish.</a:t>
            </a:r>
            <a:endParaRPr lang="en-US" sz="1458" dirty="0"/>
          </a:p>
        </p:txBody>
      </p:sp>
      <p:sp>
        <p:nvSpPr>
          <p:cNvPr id="13" name="Shape 10"/>
          <p:cNvSpPr/>
          <p:nvPr/>
        </p:nvSpPr>
        <p:spPr>
          <a:xfrm>
            <a:off x="3904556" y="4595515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4093568" y="478452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Mobil ilovalar</a:t>
            </a:r>
            <a:endParaRPr lang="en-US" sz="1917" dirty="0"/>
          </a:p>
        </p:txBody>
      </p:sp>
      <p:sp>
        <p:nvSpPr>
          <p:cNvPr id="15" name="Text 12"/>
          <p:cNvSpPr/>
          <p:nvPr/>
        </p:nvSpPr>
        <p:spPr>
          <a:xfrm>
            <a:off x="4093568" y="5207992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Fuqarolarga korrupsiya holatlari haqida xabar berish imkoniyatini yaratish.</a:t>
            </a:r>
            <a:endParaRPr lang="en-US" sz="1458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852091"/>
            <a:ext cx="10354965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kurashda yoshlarning o'rni</a:t>
            </a:r>
            <a:endParaRPr lang="en-US" sz="3875" dirty="0"/>
          </a:p>
        </p:txBody>
      </p:sp>
      <p:sp>
        <p:nvSpPr>
          <p:cNvPr id="3" name="Shape 1"/>
          <p:cNvSpPr/>
          <p:nvPr/>
        </p:nvSpPr>
        <p:spPr>
          <a:xfrm>
            <a:off x="661492" y="1850331"/>
            <a:ext cx="1358603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850503" y="2005410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833" dirty="0"/>
          </a:p>
        </p:txBody>
      </p:sp>
      <p:sp>
        <p:nvSpPr>
          <p:cNvPr id="5" name="Text 3"/>
          <p:cNvSpPr/>
          <p:nvPr/>
        </p:nvSpPr>
        <p:spPr>
          <a:xfrm>
            <a:off x="2209106" y="2039343"/>
            <a:ext cx="341550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Bilim va ko'nikmalarni oshirish</a:t>
            </a:r>
            <a:endParaRPr lang="en-US" sz="1917" dirty="0"/>
          </a:p>
        </p:txBody>
      </p:sp>
      <p:sp>
        <p:nvSpPr>
          <p:cNvPr id="6" name="Shape 4"/>
          <p:cNvSpPr/>
          <p:nvPr/>
        </p:nvSpPr>
        <p:spPr>
          <a:xfrm>
            <a:off x="2114550" y="2525713"/>
            <a:ext cx="9321503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7" name="Shape 5"/>
          <p:cNvSpPr/>
          <p:nvPr/>
        </p:nvSpPr>
        <p:spPr>
          <a:xfrm>
            <a:off x="661492" y="2632869"/>
            <a:ext cx="2717205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8" name="Text 6"/>
          <p:cNvSpPr/>
          <p:nvPr/>
        </p:nvSpPr>
        <p:spPr>
          <a:xfrm>
            <a:off x="850503" y="2787948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833" dirty="0"/>
          </a:p>
        </p:txBody>
      </p:sp>
      <p:sp>
        <p:nvSpPr>
          <p:cNvPr id="9" name="Text 7"/>
          <p:cNvSpPr/>
          <p:nvPr/>
        </p:nvSpPr>
        <p:spPr>
          <a:xfrm>
            <a:off x="3567708" y="2821881"/>
            <a:ext cx="3053060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 tarmoqlarda faollik</a:t>
            </a:r>
            <a:endParaRPr lang="en-US" sz="1917" dirty="0"/>
          </a:p>
        </p:txBody>
      </p:sp>
      <p:sp>
        <p:nvSpPr>
          <p:cNvPr id="10" name="Shape 8"/>
          <p:cNvSpPr/>
          <p:nvPr/>
        </p:nvSpPr>
        <p:spPr>
          <a:xfrm>
            <a:off x="3473153" y="3308251"/>
            <a:ext cx="7962900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1" name="Shape 9"/>
          <p:cNvSpPr/>
          <p:nvPr/>
        </p:nvSpPr>
        <p:spPr>
          <a:xfrm>
            <a:off x="661492" y="3415407"/>
            <a:ext cx="4075807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850503" y="3570486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833" dirty="0"/>
          </a:p>
        </p:txBody>
      </p:sp>
      <p:sp>
        <p:nvSpPr>
          <p:cNvPr id="13" name="Text 11"/>
          <p:cNvSpPr/>
          <p:nvPr/>
        </p:nvSpPr>
        <p:spPr>
          <a:xfrm>
            <a:off x="4926310" y="3604419"/>
            <a:ext cx="233888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Volontyorlik faoliyati</a:t>
            </a:r>
            <a:endParaRPr lang="en-US" sz="1917" dirty="0"/>
          </a:p>
        </p:txBody>
      </p:sp>
      <p:sp>
        <p:nvSpPr>
          <p:cNvPr id="14" name="Shape 12"/>
          <p:cNvSpPr/>
          <p:nvPr/>
        </p:nvSpPr>
        <p:spPr>
          <a:xfrm>
            <a:off x="4831755" y="4090789"/>
            <a:ext cx="6604298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5" name="Shape 13"/>
          <p:cNvSpPr/>
          <p:nvPr/>
        </p:nvSpPr>
        <p:spPr>
          <a:xfrm>
            <a:off x="661492" y="4197945"/>
            <a:ext cx="5434508" cy="688082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850503" y="4353025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833" dirty="0"/>
          </a:p>
        </p:txBody>
      </p:sp>
      <p:sp>
        <p:nvSpPr>
          <p:cNvPr id="17" name="Text 15"/>
          <p:cNvSpPr/>
          <p:nvPr/>
        </p:nvSpPr>
        <p:spPr>
          <a:xfrm>
            <a:off x="6285012" y="4386957"/>
            <a:ext cx="348168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Innovatsion g'oyalar taklif etish</a:t>
            </a:r>
            <a:endParaRPr lang="en-US" sz="1917" dirty="0"/>
          </a:p>
        </p:txBody>
      </p:sp>
      <p:sp>
        <p:nvSpPr>
          <p:cNvPr id="18" name="Text 16"/>
          <p:cNvSpPr/>
          <p:nvPr/>
        </p:nvSpPr>
        <p:spPr>
          <a:xfrm>
            <a:off x="661492" y="5098653"/>
            <a:ext cx="10869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Yoshlar korrupsiyaga qarshi kurashishning kelajagi hisoblanadi. Ular yangi g'oyalar, texnologiyalar va yondashuvlar bilan bu jarayonga muhim hissa qo'shishlari mumkin. Yoshlarning faol ishtiroki jamiyatda korrupsiyaga nisbatan murosasizlik muhitini shakllantirishga yordam beradi.</a:t>
            </a:r>
            <a:endParaRPr lang="en-US" sz="1458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708719"/>
            <a:ext cx="6297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Muvaffaqiyatli loyihalar tahlili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61492" y="2232620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850504" y="2421632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"Ochiq budjet" portali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850504" y="2845097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byudjeti xarajatlarini nazorat qilish imkonini beruvchi onlayn platforma.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3904556" y="2232620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093568" y="2421632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E-sud tizimi</a:t>
            </a:r>
            <a:endParaRPr lang="en-US" sz="1917" dirty="0"/>
          </a:p>
        </p:txBody>
      </p:sp>
      <p:sp>
        <p:nvSpPr>
          <p:cNvPr id="9" name="Text 6"/>
          <p:cNvSpPr/>
          <p:nvPr/>
        </p:nvSpPr>
        <p:spPr>
          <a:xfrm>
            <a:off x="4093568" y="2845097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Sud jarayonlarini raqamlashtirish orqali shaffoflikni oshirish.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661492" y="4130378"/>
            <a:ext cx="3054053" cy="2018804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50503" y="4319389"/>
            <a:ext cx="2548732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"Mening fikrim" portali</a:t>
            </a:r>
            <a:endParaRPr lang="en-US" sz="1917" dirty="0"/>
          </a:p>
        </p:txBody>
      </p:sp>
      <p:sp>
        <p:nvSpPr>
          <p:cNvPr id="12" name="Text 9"/>
          <p:cNvSpPr/>
          <p:nvPr/>
        </p:nvSpPr>
        <p:spPr>
          <a:xfrm>
            <a:off x="850504" y="4742855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Fuqarolarning qonun loyihalarini muhokama qilish imkoniyati.</a:t>
            </a:r>
            <a:endParaRPr lang="en-US" sz="1458" dirty="0"/>
          </a:p>
        </p:txBody>
      </p:sp>
      <p:sp>
        <p:nvSpPr>
          <p:cNvPr id="13" name="Shape 10"/>
          <p:cNvSpPr/>
          <p:nvPr/>
        </p:nvSpPr>
        <p:spPr>
          <a:xfrm>
            <a:off x="3904556" y="4130378"/>
            <a:ext cx="3054053" cy="2018804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4093568" y="4319389"/>
            <a:ext cx="2676029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Davlat xaridlari platformasi</a:t>
            </a:r>
            <a:endParaRPr lang="en-US" sz="1917" dirty="0"/>
          </a:p>
        </p:txBody>
      </p:sp>
      <p:sp>
        <p:nvSpPr>
          <p:cNvPr id="15" name="Text 12"/>
          <p:cNvSpPr/>
          <p:nvPr/>
        </p:nvSpPr>
        <p:spPr>
          <a:xfrm>
            <a:off x="4093568" y="5052913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xaridlarini onlayn tarzda amalga oshirish va nazorat qilish.</a:t>
            </a:r>
            <a:endParaRPr lang="en-US" sz="1458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706437"/>
            <a:ext cx="8660805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 strategiyasi</a:t>
            </a:r>
            <a:endParaRPr lang="en-US" sz="3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633" y="1704677"/>
            <a:ext cx="1076028" cy="6880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15693" y="1934568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833" dirty="0"/>
          </a:p>
        </p:txBody>
      </p:sp>
      <p:sp>
        <p:nvSpPr>
          <p:cNvPr id="5" name="Text 2"/>
          <p:cNvSpPr/>
          <p:nvPr/>
        </p:nvSpPr>
        <p:spPr>
          <a:xfrm>
            <a:off x="4105672" y="1893689"/>
            <a:ext cx="1286868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Profilaktika</a:t>
            </a:r>
            <a:endParaRPr lang="en-US" sz="1917" dirty="0"/>
          </a:p>
        </p:txBody>
      </p:sp>
      <p:sp>
        <p:nvSpPr>
          <p:cNvPr id="6" name="Shape 3"/>
          <p:cNvSpPr/>
          <p:nvPr/>
        </p:nvSpPr>
        <p:spPr>
          <a:xfrm>
            <a:off x="3963889" y="2403673"/>
            <a:ext cx="7519393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69" y="2439987"/>
            <a:ext cx="2152055" cy="68808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315693" y="259506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833" dirty="0"/>
          </a:p>
        </p:txBody>
      </p:sp>
      <p:sp>
        <p:nvSpPr>
          <p:cNvPr id="9" name="Text 5"/>
          <p:cNvSpPr/>
          <p:nvPr/>
        </p:nvSpPr>
        <p:spPr>
          <a:xfrm>
            <a:off x="4643735" y="2628999"/>
            <a:ext cx="97998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Aniqlash</a:t>
            </a:r>
            <a:endParaRPr lang="en-US" sz="1917" dirty="0"/>
          </a:p>
        </p:txBody>
      </p:sp>
      <p:sp>
        <p:nvSpPr>
          <p:cNvPr id="10" name="Shape 6"/>
          <p:cNvSpPr/>
          <p:nvPr/>
        </p:nvSpPr>
        <p:spPr>
          <a:xfrm>
            <a:off x="4501952" y="3138983"/>
            <a:ext cx="6981329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06" y="3175297"/>
            <a:ext cx="3228082" cy="68808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315594" y="333037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833" dirty="0"/>
          </a:p>
        </p:txBody>
      </p:sp>
      <p:sp>
        <p:nvSpPr>
          <p:cNvPr id="13" name="Text 8"/>
          <p:cNvSpPr/>
          <p:nvPr/>
        </p:nvSpPr>
        <p:spPr>
          <a:xfrm>
            <a:off x="5181700" y="3364309"/>
            <a:ext cx="746621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Tergov</a:t>
            </a:r>
            <a:endParaRPr lang="en-US" sz="1917" dirty="0"/>
          </a:p>
        </p:txBody>
      </p:sp>
      <p:sp>
        <p:nvSpPr>
          <p:cNvPr id="14" name="Shape 9"/>
          <p:cNvSpPr/>
          <p:nvPr/>
        </p:nvSpPr>
        <p:spPr>
          <a:xfrm>
            <a:off x="5039916" y="3874294"/>
            <a:ext cx="6443365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642" y="3910607"/>
            <a:ext cx="4304109" cy="68808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315693" y="406568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833" dirty="0"/>
          </a:p>
        </p:txBody>
      </p:sp>
      <p:sp>
        <p:nvSpPr>
          <p:cNvPr id="17" name="Text 11"/>
          <p:cNvSpPr/>
          <p:nvPr/>
        </p:nvSpPr>
        <p:spPr>
          <a:xfrm>
            <a:off x="5719763" y="4099619"/>
            <a:ext cx="123130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Javobgarlik</a:t>
            </a:r>
            <a:endParaRPr lang="en-US" sz="1917" dirty="0"/>
          </a:p>
        </p:txBody>
      </p:sp>
      <p:sp>
        <p:nvSpPr>
          <p:cNvPr id="18" name="Shape 12"/>
          <p:cNvSpPr/>
          <p:nvPr/>
        </p:nvSpPr>
        <p:spPr>
          <a:xfrm>
            <a:off x="5577979" y="4609604"/>
            <a:ext cx="5905302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78" y="4645918"/>
            <a:ext cx="5380137" cy="688082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315693" y="480099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5</a:t>
            </a:r>
            <a:endParaRPr lang="en-US" sz="1833" dirty="0"/>
          </a:p>
        </p:txBody>
      </p:sp>
      <p:sp>
        <p:nvSpPr>
          <p:cNvPr id="21" name="Text 14"/>
          <p:cNvSpPr/>
          <p:nvPr/>
        </p:nvSpPr>
        <p:spPr>
          <a:xfrm>
            <a:off x="6257727" y="4834930"/>
            <a:ext cx="1503858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Reabilitatsiya</a:t>
            </a:r>
            <a:endParaRPr lang="en-US" sz="1917" dirty="0"/>
          </a:p>
        </p:txBody>
      </p:sp>
      <p:sp>
        <p:nvSpPr>
          <p:cNvPr id="22" name="Text 15"/>
          <p:cNvSpPr/>
          <p:nvPr/>
        </p:nvSpPr>
        <p:spPr>
          <a:xfrm>
            <a:off x="661492" y="5546626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Samarali korrupsiyaga qarshi kurash strategiyasi kompleks yondashuvni talab etadi. Bu piramida korrupsiyani oldini olishdan tortib, uning oqibatlarini bartaraf etishgacha bo'lgan jarayonni aks ettiradi.</a:t>
            </a:r>
            <a:endParaRPr lang="en-US" sz="1458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8117" y="696641"/>
            <a:ext cx="6783883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Korrupsiyaning </a:t>
            </a:r>
            <a:r>
              <a:rPr lang="en-US" sz="3875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</a:t>
            </a: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</a:p>
          <a:p>
            <a:pPr>
              <a:lnSpc>
                <a:spcPts val="4875"/>
              </a:lnSpc>
            </a:pPr>
            <a:r>
              <a:rPr lang="en-US" sz="3875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hayotdagi</a:t>
            </a: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o'rni</a:t>
            </a:r>
            <a:endParaRPr lang="en-US" sz="3875" dirty="0"/>
          </a:p>
        </p:txBody>
      </p:sp>
      <p:sp>
        <p:nvSpPr>
          <p:cNvPr id="3" name="Text 1"/>
          <p:cNvSpPr/>
          <p:nvPr/>
        </p:nvSpPr>
        <p:spPr>
          <a:xfrm>
            <a:off x="5575251" y="2552105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Salbiy oqibatlar</a:t>
            </a:r>
            <a:endParaRPr lang="en-US" sz="1917" dirty="0"/>
          </a:p>
        </p:txBody>
      </p:sp>
      <p:sp>
        <p:nvSpPr>
          <p:cNvPr id="4" name="Text 2"/>
          <p:cNvSpPr/>
          <p:nvPr/>
        </p:nvSpPr>
        <p:spPr>
          <a:xfrm>
            <a:off x="5273626" y="3190154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jamiyatning barcha jabhalariga ta'sir ko'rsatadi. U iqtisodiy o'sishni sekinlashtiradi, ijtimoiy tengsizlikni kuchaytiradi va davlat xizmatlarining sifatini pasaytiradi.</a:t>
            </a:r>
            <a:endParaRPr lang="en-US" sz="1458" dirty="0"/>
          </a:p>
        </p:txBody>
      </p:sp>
      <p:sp>
        <p:nvSpPr>
          <p:cNvPr id="5" name="Text 3"/>
          <p:cNvSpPr/>
          <p:nvPr/>
        </p:nvSpPr>
        <p:spPr>
          <a:xfrm>
            <a:off x="5543501" y="4580431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Ishonchsizlik muhiti</a:t>
            </a:r>
            <a:endParaRPr lang="en-US" sz="1917" dirty="0"/>
          </a:p>
        </p:txBody>
      </p:sp>
      <p:sp>
        <p:nvSpPr>
          <p:cNvPr id="6" name="Text 4"/>
          <p:cNvSpPr/>
          <p:nvPr/>
        </p:nvSpPr>
        <p:spPr>
          <a:xfrm>
            <a:off x="5273626" y="5254102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fuqarolarning davlat institutlariga bo'lgan ishonchini yo'qotadi. Bu esa jamiyatda beqarorlik va norozilikni keltirib chiqaradi.</a:t>
            </a:r>
            <a:endParaRPr lang="en-US" sz="1458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60C6E2FB-EEFE-248E-D7D8-79862ECC6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"/>
            <a:ext cx="4572000" cy="68587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852" y="413941"/>
            <a:ext cx="6566297" cy="987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3083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hamkorlikni yaxshilash bo'yicha takliflar</a:t>
            </a:r>
            <a:endParaRPr lang="en-US" sz="3083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52" y="1627584"/>
            <a:ext cx="752673" cy="12043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05347" y="1778099"/>
            <a:ext cx="2699643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ekspertlarni jalb qilish</a:t>
            </a:r>
            <a:endParaRPr lang="en-US" sz="1542" dirty="0"/>
          </a:p>
        </p:txBody>
      </p:sp>
      <p:sp>
        <p:nvSpPr>
          <p:cNvPr id="6" name="Text 2"/>
          <p:cNvSpPr/>
          <p:nvPr/>
        </p:nvSpPr>
        <p:spPr>
          <a:xfrm>
            <a:off x="1505347" y="2115444"/>
            <a:ext cx="5587802" cy="240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Chet el mutaxassislarini O'zbekistondagi loyihalarga jalb etish.</a:t>
            </a:r>
            <a:endParaRPr lang="en-US" sz="1167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52" y="2831902"/>
            <a:ext cx="752673" cy="12043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05347" y="2982417"/>
            <a:ext cx="3398441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Xorijiy tillarni o'rganishni kuchaytirish</a:t>
            </a:r>
            <a:endParaRPr lang="en-US" sz="1542" dirty="0"/>
          </a:p>
        </p:txBody>
      </p:sp>
      <p:sp>
        <p:nvSpPr>
          <p:cNvPr id="9" name="Text 4"/>
          <p:cNvSpPr/>
          <p:nvPr/>
        </p:nvSpPr>
        <p:spPr>
          <a:xfrm>
            <a:off x="1505347" y="3319761"/>
            <a:ext cx="5587802" cy="240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Xalqaro muloqotni yaxshilash uchun chet tillarini o'qitishni rivojlantirish.</a:t>
            </a:r>
            <a:endParaRPr lang="en-US" sz="1167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52" y="4036219"/>
            <a:ext cx="752673" cy="12043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05347" y="4186733"/>
            <a:ext cx="3219450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konferensiyalar tashkil etish</a:t>
            </a:r>
            <a:endParaRPr lang="en-US" sz="1542" dirty="0"/>
          </a:p>
        </p:txBody>
      </p:sp>
      <p:sp>
        <p:nvSpPr>
          <p:cNvPr id="12" name="Text 6"/>
          <p:cNvSpPr/>
          <p:nvPr/>
        </p:nvSpPr>
        <p:spPr>
          <a:xfrm>
            <a:off x="1505347" y="4524078"/>
            <a:ext cx="5587802" cy="240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O'zbekistonda muntazam xalqaro anjumanlar o'tkazish.</a:t>
            </a:r>
            <a:endParaRPr lang="en-US" sz="1167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52" y="5240536"/>
            <a:ext cx="752673" cy="120431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505347" y="5391051"/>
            <a:ext cx="3260923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Talabalar almashinuvini kengaytirish</a:t>
            </a:r>
            <a:endParaRPr lang="en-US" sz="1542" dirty="0"/>
          </a:p>
        </p:txBody>
      </p:sp>
      <p:sp>
        <p:nvSpPr>
          <p:cNvPr id="15" name="Text 8"/>
          <p:cNvSpPr/>
          <p:nvPr/>
        </p:nvSpPr>
        <p:spPr>
          <a:xfrm>
            <a:off x="1505347" y="5728395"/>
            <a:ext cx="5587802" cy="240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Chet elda ta'lim olish imkoniyatlarini ko'paytirish.</a:t>
            </a:r>
            <a:endParaRPr lang="en-US" sz="116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310BE6-5DE5-EABC-A6C5-87636237CBE0}"/>
              </a:ext>
            </a:extLst>
          </p:cNvPr>
          <p:cNvSpPr txBox="1"/>
          <p:nvPr/>
        </p:nvSpPr>
        <p:spPr>
          <a:xfrm>
            <a:off x="603250" y="2603477"/>
            <a:ext cx="7510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O'zbekistondagi</a:t>
            </a:r>
            <a:r>
              <a:rPr lang="en-US" sz="40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</a:t>
            </a:r>
            <a:r>
              <a:rPr lang="en-US" sz="40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turlari</a:t>
            </a:r>
            <a:endParaRPr lang="ru-UZ" sz="4000" b="1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0666CC4A-048A-C8C8-C723-A866DDEF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597" y="0"/>
            <a:ext cx="4237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5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090366" y="2710816"/>
            <a:ext cx="6297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3875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Favoritizm</a:t>
            </a:r>
            <a:endParaRPr lang="en-US" sz="3875" b="1" dirty="0"/>
          </a:p>
        </p:txBody>
      </p:sp>
      <p:sp>
        <p:nvSpPr>
          <p:cNvPr id="4" name="Shape 1"/>
          <p:cNvSpPr/>
          <p:nvPr/>
        </p:nvSpPr>
        <p:spPr>
          <a:xfrm>
            <a:off x="1045567" y="3540769"/>
            <a:ext cx="5558134" cy="1355824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882376" y="372551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Ta'rifi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1487487" y="4094558"/>
            <a:ext cx="4751388" cy="756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Favoritizm - bu mansabdor shaxslarning o'z yaqinlari </a:t>
            </a:r>
            <a:r>
              <a:rPr lang="en-US" sz="1458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yoki</a:t>
            </a: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do'stlariga</a:t>
            </a: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imtiyozlar berishi.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6869211" y="3540768"/>
            <a:ext cx="4426645" cy="1378001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7460060" y="3686992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Misol</a:t>
            </a:r>
            <a:endParaRPr lang="en-US" sz="1917" dirty="0"/>
          </a:p>
        </p:txBody>
      </p:sp>
      <p:sp>
        <p:nvSpPr>
          <p:cNvPr id="9" name="Text 6"/>
          <p:cNvSpPr/>
          <p:nvPr/>
        </p:nvSpPr>
        <p:spPr>
          <a:xfrm>
            <a:off x="7284144" y="4018953"/>
            <a:ext cx="4277222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Lavozimga tanlovda malakali nomzodlar o'rniga tanish-bilishlarni ishga olish.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1045568" y="5115420"/>
            <a:ext cx="10295930" cy="1108621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1882377" y="533042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Oqibatlari</a:t>
            </a:r>
            <a:endParaRPr lang="en-US" sz="1917" dirty="0"/>
          </a:p>
        </p:txBody>
      </p:sp>
      <p:sp>
        <p:nvSpPr>
          <p:cNvPr id="12" name="Text 9"/>
          <p:cNvSpPr/>
          <p:nvPr/>
        </p:nvSpPr>
        <p:spPr>
          <a:xfrm>
            <a:off x="1521619" y="5678190"/>
            <a:ext cx="1003974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Samaradorlikning pasayishi, professional kadrlar yo'qotilishi, jamiyatda adolatsizlik hissining kuchayishi.</a:t>
            </a:r>
            <a:endParaRPr lang="en-US" sz="1458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77E69CC7-2503-DF49-CD6C-243EE3E81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9"/>
            <a:ext cx="12192000" cy="23626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70368" y="712391"/>
            <a:ext cx="3301633" cy="691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66"/>
              </a:lnSpc>
            </a:pPr>
            <a:r>
              <a:rPr lang="en-US" sz="40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Nepotizm</a:t>
            </a:r>
            <a:endParaRPr lang="en-US" sz="4000" b="1" dirty="0"/>
          </a:p>
        </p:txBody>
      </p:sp>
      <p:sp>
        <p:nvSpPr>
          <p:cNvPr id="4" name="Shape 1"/>
          <p:cNvSpPr/>
          <p:nvPr/>
        </p:nvSpPr>
        <p:spPr>
          <a:xfrm>
            <a:off x="892175" y="1957983"/>
            <a:ext cx="25400" cy="4401145"/>
          </a:xfrm>
          <a:prstGeom prst="roundRect">
            <a:avLst>
              <a:gd name="adj" fmla="val 106878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083072" y="2352477"/>
            <a:ext cx="633413" cy="25400"/>
          </a:xfrm>
          <a:prstGeom prst="roundRect">
            <a:avLst>
              <a:gd name="adj" fmla="val 106878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701279" y="2161581"/>
            <a:ext cx="407194" cy="4071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828874" y="2222600"/>
            <a:ext cx="151904" cy="285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208" dirty="0"/>
          </a:p>
        </p:txBody>
      </p:sp>
      <p:sp>
        <p:nvSpPr>
          <p:cNvPr id="8" name="Text 5"/>
          <p:cNvSpPr/>
          <p:nvPr/>
        </p:nvSpPr>
        <p:spPr>
          <a:xfrm>
            <a:off x="1900237" y="2138958"/>
            <a:ext cx="2375297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Ta'rifi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1900238" y="2544366"/>
            <a:ext cx="5086350" cy="579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Nepotizm - qarindosh-urug'larni lavozimga tayinlash yoki ularga imtiyozlar berish.</a:t>
            </a:r>
            <a:endParaRPr lang="en-US" sz="1417" dirty="0"/>
          </a:p>
        </p:txBody>
      </p:sp>
      <p:sp>
        <p:nvSpPr>
          <p:cNvPr id="10" name="Shape 7"/>
          <p:cNvSpPr/>
          <p:nvPr/>
        </p:nvSpPr>
        <p:spPr>
          <a:xfrm>
            <a:off x="1083072" y="3879850"/>
            <a:ext cx="633413" cy="25400"/>
          </a:xfrm>
          <a:prstGeom prst="roundRect">
            <a:avLst>
              <a:gd name="adj" fmla="val 106878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701279" y="3688954"/>
            <a:ext cx="407194" cy="4071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828874" y="3749973"/>
            <a:ext cx="151904" cy="285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208" dirty="0"/>
          </a:p>
        </p:txBody>
      </p:sp>
      <p:sp>
        <p:nvSpPr>
          <p:cNvPr id="13" name="Text 10"/>
          <p:cNvSpPr/>
          <p:nvPr/>
        </p:nvSpPr>
        <p:spPr>
          <a:xfrm>
            <a:off x="1900237" y="3666332"/>
            <a:ext cx="2375297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Misol</a:t>
            </a:r>
            <a:endParaRPr lang="en-US" sz="1833" dirty="0"/>
          </a:p>
        </p:txBody>
      </p:sp>
      <p:sp>
        <p:nvSpPr>
          <p:cNvPr id="14" name="Text 11"/>
          <p:cNvSpPr/>
          <p:nvPr/>
        </p:nvSpPr>
        <p:spPr>
          <a:xfrm>
            <a:off x="1900238" y="4071740"/>
            <a:ext cx="5086350" cy="579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idorasida rahbarning o'z farzandini malakasiz bo'lsa ham yuqori lavozimga tayinlashi.</a:t>
            </a:r>
            <a:endParaRPr lang="en-US" sz="1417" dirty="0"/>
          </a:p>
        </p:txBody>
      </p:sp>
      <p:sp>
        <p:nvSpPr>
          <p:cNvPr id="15" name="Shape 12"/>
          <p:cNvSpPr/>
          <p:nvPr/>
        </p:nvSpPr>
        <p:spPr>
          <a:xfrm>
            <a:off x="1083072" y="5407223"/>
            <a:ext cx="633413" cy="25400"/>
          </a:xfrm>
          <a:prstGeom prst="roundRect">
            <a:avLst>
              <a:gd name="adj" fmla="val 106878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701279" y="5216327"/>
            <a:ext cx="407194" cy="4071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828874" y="5277346"/>
            <a:ext cx="151904" cy="285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208" dirty="0"/>
          </a:p>
        </p:txBody>
      </p:sp>
      <p:sp>
        <p:nvSpPr>
          <p:cNvPr id="18" name="Text 15"/>
          <p:cNvSpPr/>
          <p:nvPr/>
        </p:nvSpPr>
        <p:spPr>
          <a:xfrm>
            <a:off x="1900237" y="5193705"/>
            <a:ext cx="2375297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Oqibatlari</a:t>
            </a:r>
            <a:endParaRPr lang="en-US" sz="1833" dirty="0"/>
          </a:p>
        </p:txBody>
      </p:sp>
      <p:sp>
        <p:nvSpPr>
          <p:cNvPr id="19" name="Text 16"/>
          <p:cNvSpPr/>
          <p:nvPr/>
        </p:nvSpPr>
        <p:spPr>
          <a:xfrm>
            <a:off x="1900238" y="5599113"/>
            <a:ext cx="5086350" cy="579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Kadrlar salohiyatining pasayishi, boshqaruv samaradorligining tushishi, jamiyatda norozilik.</a:t>
            </a:r>
            <a:endParaRPr lang="en-US" sz="1417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605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05029" y="2809925"/>
            <a:ext cx="3046528" cy="61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40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Kronizm</a:t>
            </a:r>
            <a:endParaRPr lang="en-US" sz="400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96" y="3782715"/>
            <a:ext cx="3623369" cy="7553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49709" y="4821337"/>
            <a:ext cx="2478583" cy="309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Ta'rifi</a:t>
            </a:r>
            <a:endParaRPr lang="en-US" sz="1917" dirty="0"/>
          </a:p>
        </p:txBody>
      </p:sp>
      <p:sp>
        <p:nvSpPr>
          <p:cNvPr id="6" name="Text 2"/>
          <p:cNvSpPr/>
          <p:nvPr/>
        </p:nvSpPr>
        <p:spPr>
          <a:xfrm>
            <a:off x="849709" y="5244406"/>
            <a:ext cx="3245743" cy="90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Kronizm - do'stlar va hamkorlarni qo'llab-quvvatlash asosida imtiyozlar berish.</a:t>
            </a:r>
            <a:endParaRPr lang="en-US" sz="1458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266" y="3782715"/>
            <a:ext cx="3623369" cy="7553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73079" y="4821337"/>
            <a:ext cx="2478583" cy="309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Misol</a:t>
            </a:r>
            <a:endParaRPr lang="en-US" sz="1917" dirty="0"/>
          </a:p>
        </p:txBody>
      </p:sp>
      <p:sp>
        <p:nvSpPr>
          <p:cNvPr id="9" name="Text 4"/>
          <p:cNvSpPr/>
          <p:nvPr/>
        </p:nvSpPr>
        <p:spPr>
          <a:xfrm>
            <a:off x="4473079" y="5244406"/>
            <a:ext cx="3245743" cy="60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xaridlarida tanlovlarni faqat "o'z odamlari" uchun o'tkazish.</a:t>
            </a:r>
            <a:endParaRPr lang="en-US" sz="1458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636" y="3782715"/>
            <a:ext cx="3623369" cy="7553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6449" y="4821337"/>
            <a:ext cx="2478583" cy="309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Oqibatlari</a:t>
            </a:r>
            <a:endParaRPr lang="en-US" sz="1917" dirty="0"/>
          </a:p>
        </p:txBody>
      </p:sp>
      <p:sp>
        <p:nvSpPr>
          <p:cNvPr id="12" name="Text 6"/>
          <p:cNvSpPr/>
          <p:nvPr/>
        </p:nvSpPr>
        <p:spPr>
          <a:xfrm>
            <a:off x="8096449" y="5244406"/>
            <a:ext cx="3245743" cy="90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Raqobatning yo'qolishi, davlat mablag'larining samarasiz sarflanishi, iqtisodiy rivojlanishning sekinlashuvi.</a:t>
            </a:r>
            <a:endParaRPr lang="en-US" sz="1458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61584" y="646806"/>
            <a:ext cx="3578721" cy="883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40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Mahalliychilik</a:t>
            </a:r>
            <a:endParaRPr lang="en-US" sz="4000" b="1" dirty="0"/>
          </a:p>
        </p:txBody>
      </p:sp>
      <p:sp>
        <p:nvSpPr>
          <p:cNvPr id="5" name="Text 2"/>
          <p:cNvSpPr/>
          <p:nvPr/>
        </p:nvSpPr>
        <p:spPr>
          <a:xfrm>
            <a:off x="5309940" y="1954262"/>
            <a:ext cx="3560564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Yuqori darajadagi mahalliychilik</a:t>
            </a:r>
            <a:endParaRPr lang="en-US" sz="1917" dirty="0"/>
          </a:p>
        </p:txBody>
      </p:sp>
      <p:sp>
        <p:nvSpPr>
          <p:cNvPr id="6" name="Shape 3"/>
          <p:cNvSpPr/>
          <p:nvPr/>
        </p:nvSpPr>
        <p:spPr>
          <a:xfrm flipV="1">
            <a:off x="5268415" y="2427838"/>
            <a:ext cx="5225553" cy="38099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9" name="Text 5"/>
          <p:cNvSpPr/>
          <p:nvPr/>
        </p:nvSpPr>
        <p:spPr>
          <a:xfrm>
            <a:off x="6096000" y="2688629"/>
            <a:ext cx="212665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Hududiy imtiyozlar</a:t>
            </a:r>
            <a:endParaRPr lang="en-US" sz="1917" dirty="0"/>
          </a:p>
        </p:txBody>
      </p:sp>
      <p:sp>
        <p:nvSpPr>
          <p:cNvPr id="10" name="Shape 6"/>
          <p:cNvSpPr/>
          <p:nvPr/>
        </p:nvSpPr>
        <p:spPr>
          <a:xfrm>
            <a:off x="5819477" y="3221755"/>
            <a:ext cx="5225553" cy="38099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3" name="Text 8"/>
          <p:cNvSpPr/>
          <p:nvPr/>
        </p:nvSpPr>
        <p:spPr>
          <a:xfrm>
            <a:off x="6594077" y="3560551"/>
            <a:ext cx="367635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Mahalliy hamjamiyat manfaatlari</a:t>
            </a:r>
            <a:endParaRPr lang="en-US" sz="1917" dirty="0"/>
          </a:p>
        </p:txBody>
      </p:sp>
      <p:sp>
        <p:nvSpPr>
          <p:cNvPr id="14" name="Shape 9"/>
          <p:cNvSpPr/>
          <p:nvPr/>
        </p:nvSpPr>
        <p:spPr>
          <a:xfrm>
            <a:off x="6257726" y="4083458"/>
            <a:ext cx="5225554" cy="38099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7" name="Text 11"/>
          <p:cNvSpPr/>
          <p:nvPr/>
        </p:nvSpPr>
        <p:spPr>
          <a:xfrm>
            <a:off x="7326164" y="4395244"/>
            <a:ext cx="1792982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 aloqalar</a:t>
            </a:r>
            <a:endParaRPr lang="en-US" sz="1917" dirty="0"/>
          </a:p>
        </p:txBody>
      </p:sp>
      <p:sp>
        <p:nvSpPr>
          <p:cNvPr id="18" name="Text 12"/>
          <p:cNvSpPr/>
          <p:nvPr/>
        </p:nvSpPr>
        <p:spPr>
          <a:xfrm>
            <a:off x="4987378" y="5166122"/>
            <a:ext cx="6889750" cy="104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Mahalliychilik - bu ma'lum bir hududga mansub shaxslarni qo'llab-quvvatlash. Bu hodisa O'zbekistonda keng tarqalgan bo'lib, ko'pincha mintaqaviy rivojlanish tengsizligiga olib keladi.</a:t>
            </a:r>
            <a:endParaRPr lang="en-US" sz="1458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A3B9B87B-9773-24DA-CFD2-9F4C9FD5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8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7F8B7414-8E7C-E51F-0371-1176CB8E27D7}"/>
              </a:ext>
            </a:extLst>
          </p:cNvPr>
          <p:cNvSpPr/>
          <p:nvPr/>
        </p:nvSpPr>
        <p:spPr>
          <a:xfrm>
            <a:off x="4458425" y="2813539"/>
            <a:ext cx="6663845" cy="123092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nazorati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</a:p>
          <a:p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mas’uliyat</a:t>
            </a:r>
            <a:endParaRPr lang="en-US" sz="4000" b="1" dirty="0">
              <a:solidFill>
                <a:srgbClr val="383838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  <a:p>
            <a:pPr>
              <a:lnSpc>
                <a:spcPts val="2417"/>
              </a:lnSpc>
            </a:pPr>
            <a:endParaRPr lang="en-US" sz="1917" dirty="0">
              <a:solidFill>
                <a:srgbClr val="383838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7FFFF1A1-5BA3-23C3-A22B-37305078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7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1340</Words>
  <Application>Microsoft Office PowerPoint</Application>
  <PresentationFormat>Широкоэкранный</PresentationFormat>
  <Paragraphs>273</Paragraphs>
  <Slides>30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DM Sans</vt:lpstr>
      <vt:lpstr>PT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Xudoyberdi Tursunbekov</cp:lastModifiedBy>
  <cp:revision>3</cp:revision>
  <dcterms:created xsi:type="dcterms:W3CDTF">2025-01-03T12:22:30Z</dcterms:created>
  <dcterms:modified xsi:type="dcterms:W3CDTF">2025-01-05T13:40:58Z</dcterms:modified>
</cp:coreProperties>
</file>