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82" r:id="rId2"/>
    <p:sldId id="284" r:id="rId3"/>
    <p:sldId id="257" r:id="rId4"/>
    <p:sldId id="258" r:id="rId5"/>
    <p:sldId id="285" r:id="rId6"/>
    <p:sldId id="261" r:id="rId7"/>
    <p:sldId id="262" r:id="rId8"/>
    <p:sldId id="265" r:id="rId9"/>
    <p:sldId id="276" r:id="rId10"/>
    <p:sldId id="263" r:id="rId11"/>
    <p:sldId id="288" r:id="rId12"/>
    <p:sldId id="286" r:id="rId13"/>
    <p:sldId id="272" r:id="rId14"/>
    <p:sldId id="273" r:id="rId15"/>
    <p:sldId id="274" r:id="rId16"/>
    <p:sldId id="275" r:id="rId17"/>
    <p:sldId id="294" r:id="rId18"/>
    <p:sldId id="280" r:id="rId19"/>
    <p:sldId id="270" r:id="rId20"/>
    <p:sldId id="281" r:id="rId21"/>
    <p:sldId id="287" r:id="rId22"/>
    <p:sldId id="290" r:id="rId23"/>
    <p:sldId id="259" r:id="rId24"/>
    <p:sldId id="266" r:id="rId25"/>
    <p:sldId id="267" r:id="rId26"/>
    <p:sldId id="268" r:id="rId27"/>
    <p:sldId id="292" r:id="rId28"/>
    <p:sldId id="293" r:id="rId29"/>
    <p:sldId id="279" r:id="rId30"/>
    <p:sldId id="278" r:id="rId31"/>
  </p:sldIdLst>
  <p:sldSz cx="12192000" cy="6858000"/>
  <p:notesSz cx="6858000" cy="9144000"/>
  <p:defaultTextStyle>
    <a:defPPr>
      <a:defRPr lang="ru-U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0"/>
    <p:restoredTop sz="95982"/>
  </p:normalViewPr>
  <p:slideViewPr>
    <p:cSldViewPr snapToGrid="0">
      <p:cViewPr varScale="1">
        <p:scale>
          <a:sx n="111" d="100"/>
          <a:sy n="111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B4548-7E08-1845-BC90-F1340E0D595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75B54-B360-7A46-A04C-75A1D5F0C2CA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156464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2B4F0-BA18-9C4D-2DF9-D9A60583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52B488-6C8D-8759-1CCB-001689446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FC75D6-B278-D4AD-AFE4-3FB54A62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CD144D-89C9-7B9F-F6C6-19CDF8BBE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2B1C5D-67B7-C5AC-C577-249369BD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43180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33FD4-C2CC-44D2-6EEF-0C5C171A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F30686-BD9D-6949-EF48-991726F7E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4C087-B664-ED6A-D181-DA7CFF3B0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453714-D0E7-A5B4-F276-8B2592C3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BB4F55-DA09-4A57-51ED-DB63AD65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88234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BC73AC-E0BC-D437-3ACC-4EFC7AC3FA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A8413F-6CDD-40D2-B5F4-341AEDA04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4A29F2-0C7E-42AF-242F-3AC070D29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BD7E76-332B-0854-4278-A377C309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747739-BD62-4D0F-5F1C-EA476D65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968710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856543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660740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877705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704723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12531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215497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12739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88053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E9052-C613-BEF6-751A-09F164ACF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C175EC-D7E5-C91D-429B-4731FA871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DF20DB-29BF-B90C-B17D-E34B250EB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BE73F-B657-A09F-4323-906C52BC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5D2555-B335-865B-31AA-A63DEBA1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264462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920794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57371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304921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716330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743012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836183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824126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188809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3145216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58970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94B2C-87D5-F696-7D8C-45564A61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D24E65-781B-1DD3-4BA7-E21D96A27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D742DF-8D5B-22C3-BCB6-59F63C30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1C2545-AE82-C5E0-AC82-81672967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C1E86C-CBA0-5EE8-A9E6-8BAF5E39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1182290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759786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708350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029581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93378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5802C-C6D5-1272-3038-17CD87C8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481774-6D03-49E0-D655-FA3AFC06D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04F4B-5BF6-5FA1-B8A4-1BE7E0CC3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0EDA0D-85C8-543F-2977-9F9366D1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703BCD-F0E0-924F-04BB-2975884B5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D6C61A-DCB3-3F9D-B2C1-2D81EC9A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91081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B2F68-EA77-04E2-6726-296D0051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814A33-EA2F-1F6D-B508-8F5D33FA1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DCADF4-BD28-71A1-682D-89E855DEC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68D227-DF8F-0954-1513-13D9312A7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E1711E-BD11-DFCD-ACAE-B697CEE89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21E4D5-D3D1-115B-234F-C564A836A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ACD92E-C86C-FEFE-14B2-66ADB36D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72DBC9-E673-726E-99F2-65BEDC7D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61494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50797-C5E5-07B8-C105-FD40439E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9ED879-0975-73B1-C0F3-BEB1142E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2396CB-ADB9-A2B7-87F4-28E98157D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07E82D-228C-095D-F7BF-862EB120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04558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9147E0-36E4-9E93-B3F8-608F5F23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D2B778-90CE-08C1-B1CC-DF22140D2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16E11D-EEC6-47F8-8D6F-C6378C51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471470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3C509-A200-68DD-918F-3820740A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B76DAD-DDEE-3792-A175-2BB20ECE8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A52B36-D87E-822A-6DFE-800FD72BF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88C2BE-1D45-4C2D-6C27-FDE20531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1E980-EBF4-6A4B-6FB2-538B607DF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0094ED-66AF-AC87-F5FC-F2483D9F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88335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0381D-3DA4-E2A8-8BD8-8775A0BD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BBEDFA-E8B1-1745-4355-33E7381585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C33FA0-16B2-90CC-A9DC-755386A80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4ABBC-7FCA-327F-D527-B9723F96D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CCAAE1-B59C-C109-1CF1-6981ECEE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8E7CAF-83A8-FD6A-3615-D8F7277A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73391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A9B5F-1A5F-DAC5-0A00-69AC2F99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0CDC38-7D63-F0CA-C6F6-E42D6FB2F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33B7BE-9B05-33D6-CC4A-2F90AB664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BC122-56FA-4A4B-A164-8C397BDD3BCD}" type="datetimeFigureOut">
              <a:rPr lang="ru-UZ" smtClean="0"/>
              <a:t>01/05/2025</a:t>
            </a:fld>
            <a:endParaRPr lang="ru-U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D29361-79D2-8C41-E2B4-D699808A3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7C728C-077E-148C-6D3E-8C5A89C08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2FBFD-6795-B64B-83D0-25A91D4EA622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68185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/>
          <p:cNvSpPr/>
          <p:nvPr/>
        </p:nvSpPr>
        <p:spPr>
          <a:xfrm>
            <a:off x="661493" y="5363371"/>
            <a:ext cx="302419" cy="302419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E39297F-75FC-30FC-60DB-EB4AF175C036}"/>
              </a:ext>
            </a:extLst>
          </p:cNvPr>
          <p:cNvSpPr/>
          <p:nvPr/>
        </p:nvSpPr>
        <p:spPr>
          <a:xfrm>
            <a:off x="4716339" y="240083"/>
            <a:ext cx="7411982" cy="47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83"/>
              </a:lnSpc>
            </a:pPr>
            <a:r>
              <a:rPr lang="en-US" sz="1667" dirty="0">
                <a:solidFill>
                  <a:srgbClr val="020202"/>
                </a:solidFill>
                <a:latin typeface="PT Serif" pitchFamily="34" charset="0"/>
              </a:rPr>
              <a:t>O`ZBEKISTON RESPUBLIKASI HUQUQNI MUHOFAZA QILISH AKADEMIYASI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FD8889-41E7-DFA3-0259-EA81D0CCF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343" y="910340"/>
            <a:ext cx="1104900" cy="1104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AE0404-DDB8-8E4D-653F-65FB8BCEFA83}"/>
              </a:ext>
            </a:extLst>
          </p:cNvPr>
          <p:cNvSpPr txBox="1"/>
          <p:nvPr/>
        </p:nvSpPr>
        <p:spPr>
          <a:xfrm>
            <a:off x="4979406" y="3952033"/>
            <a:ext cx="66387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75149" algn="ctr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ru-U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-MAVZU. </a:t>
            </a:r>
            <a:r>
              <a:rPr lang="e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O‘ZBEKISTONDA KORRUPSIYAGA QARSHI KURASHDA OAVNING O‘RNI VA AXLOQIY AHAMIYATI</a:t>
            </a:r>
            <a:r>
              <a:rPr lang="ru-U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1DB2C6FA-D4B9-F331-D159-E2AE6D4AAA37}"/>
              </a:ext>
            </a:extLst>
          </p:cNvPr>
          <p:cNvSpPr/>
          <p:nvPr/>
        </p:nvSpPr>
        <p:spPr>
          <a:xfrm>
            <a:off x="5129840" y="5372864"/>
            <a:ext cx="6584979" cy="697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Oliy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ta’lim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muassasalari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talabalari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uchun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mo'ljallangan</a:t>
            </a:r>
            <a:endParaRPr lang="en-US" sz="1600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F4195D8-5537-AB8C-CEBE-DC96B2274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34413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17327" y="407492"/>
            <a:ext cx="6585347" cy="969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92"/>
              </a:lnSpc>
            </a:pPr>
            <a:r>
              <a:rPr lang="en-US" sz="3042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Fuqarolik jamiyati institutlari va OAV hamkorligi</a:t>
            </a:r>
            <a:endParaRPr lang="en-US" sz="3042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7" y="1599109"/>
            <a:ext cx="369491" cy="3694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17326" y="2116336"/>
            <a:ext cx="1940322" cy="242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Birgalikdagi loyihalar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517327" y="2447528"/>
            <a:ext cx="6585347" cy="473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va fuqarolik jamiyati institutlari korrupsiyaga qarshi kurashish bo'yicha qo'shma loyihalarni amalga oshiradi.</a:t>
            </a:r>
            <a:endParaRPr lang="en-US" sz="1125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27" y="3364012"/>
            <a:ext cx="369491" cy="36949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17326" y="3881239"/>
            <a:ext cx="2496642" cy="242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fikrini o'rganish</a:t>
            </a:r>
            <a:endParaRPr lang="en-US" sz="1500" dirty="0"/>
          </a:p>
        </p:txBody>
      </p:sp>
      <p:sp>
        <p:nvSpPr>
          <p:cNvPr id="10" name="Text 5"/>
          <p:cNvSpPr/>
          <p:nvPr/>
        </p:nvSpPr>
        <p:spPr>
          <a:xfrm>
            <a:off x="517327" y="4212432"/>
            <a:ext cx="6585347" cy="473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fuqarolik jamiyati institutlari bilan birgalikda korrupsiya masalalari bo'yicha jamoatchilik fikrini o'rganadi.</a:t>
            </a:r>
            <a:endParaRPr lang="en-US" sz="1125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27" y="5128915"/>
            <a:ext cx="369491" cy="36949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17326" y="5646143"/>
            <a:ext cx="1940322" cy="242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Ma'rifiy faoliyat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517327" y="5977334"/>
            <a:ext cx="6585347" cy="473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125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va fuqarolik jamiyati institutlari aholining huquqiy savodxonligini oshirish bo'yicha hamkorlikda ish olib boradi.</a:t>
            </a:r>
            <a:endParaRPr lang="en-US" sz="1125" dirty="0"/>
          </a:p>
        </p:txBody>
      </p:sp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B12CE432-F520-0126-5EA1-608218A09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957" y="-1"/>
            <a:ext cx="4837043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0891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45207" y="2628354"/>
            <a:ext cx="6755607" cy="548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91"/>
              </a:lnSpc>
            </a:pPr>
            <a:r>
              <a:rPr lang="en-US" sz="34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 faoliyatining huquqiy asoslari</a:t>
            </a:r>
            <a:endParaRPr lang="en-US" sz="3417" dirty="0"/>
          </a:p>
        </p:txBody>
      </p:sp>
      <p:sp>
        <p:nvSpPr>
          <p:cNvPr id="4" name="Shape 1"/>
          <p:cNvSpPr/>
          <p:nvPr/>
        </p:nvSpPr>
        <p:spPr>
          <a:xfrm>
            <a:off x="584895" y="3504208"/>
            <a:ext cx="11022211" cy="2737644"/>
          </a:xfrm>
          <a:prstGeom prst="roundRect">
            <a:avLst>
              <a:gd name="adj" fmla="val 91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591244" y="3510558"/>
            <a:ext cx="11008320" cy="4806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759619" y="3617119"/>
            <a:ext cx="3331667" cy="267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Qonun nomi</a:t>
            </a:r>
            <a:endParaRPr lang="en-US" sz="1292" dirty="0"/>
          </a:p>
        </p:txBody>
      </p:sp>
      <p:sp>
        <p:nvSpPr>
          <p:cNvPr id="7" name="Text 4"/>
          <p:cNvSpPr/>
          <p:nvPr/>
        </p:nvSpPr>
        <p:spPr>
          <a:xfrm>
            <a:off x="4431804" y="3617119"/>
            <a:ext cx="3328492" cy="267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Qabul qilingan sana</a:t>
            </a:r>
            <a:endParaRPr lang="en-US" sz="1292" dirty="0"/>
          </a:p>
        </p:txBody>
      </p:sp>
      <p:sp>
        <p:nvSpPr>
          <p:cNvPr id="8" name="Text 5"/>
          <p:cNvSpPr/>
          <p:nvPr/>
        </p:nvSpPr>
        <p:spPr>
          <a:xfrm>
            <a:off x="8100814" y="3617119"/>
            <a:ext cx="3331667" cy="267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Asosiy maqsadi</a:t>
            </a:r>
            <a:endParaRPr lang="en-US" sz="1292" dirty="0"/>
          </a:p>
        </p:txBody>
      </p:sp>
      <p:sp>
        <p:nvSpPr>
          <p:cNvPr id="9" name="Shape 6"/>
          <p:cNvSpPr/>
          <p:nvPr/>
        </p:nvSpPr>
        <p:spPr>
          <a:xfrm>
            <a:off x="591244" y="3991174"/>
            <a:ext cx="11008320" cy="74810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759619" y="4097734"/>
            <a:ext cx="3331667" cy="534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O'zbekiston Respublikasining "Ommaviy axborot vositalari to'g'risida"gi Qonuni</a:t>
            </a:r>
            <a:endParaRPr lang="en-US" sz="1292" dirty="0"/>
          </a:p>
        </p:txBody>
      </p:sp>
      <p:sp>
        <p:nvSpPr>
          <p:cNvPr id="11" name="Text 8"/>
          <p:cNvSpPr/>
          <p:nvPr/>
        </p:nvSpPr>
        <p:spPr>
          <a:xfrm>
            <a:off x="4431804" y="4097734"/>
            <a:ext cx="3328492" cy="267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1997-yil 26-dekabr</a:t>
            </a:r>
            <a:endParaRPr lang="en-US" sz="1292" dirty="0"/>
          </a:p>
        </p:txBody>
      </p:sp>
      <p:sp>
        <p:nvSpPr>
          <p:cNvPr id="12" name="Text 9"/>
          <p:cNvSpPr/>
          <p:nvPr/>
        </p:nvSpPr>
        <p:spPr>
          <a:xfrm>
            <a:off x="8100814" y="4097734"/>
            <a:ext cx="3331667" cy="534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faoliyatining asosiy tamoyillarini belgilash</a:t>
            </a:r>
            <a:endParaRPr lang="en-US" sz="1292" dirty="0"/>
          </a:p>
        </p:txBody>
      </p:sp>
      <p:sp>
        <p:nvSpPr>
          <p:cNvPr id="13" name="Shape 10"/>
          <p:cNvSpPr/>
          <p:nvPr/>
        </p:nvSpPr>
        <p:spPr>
          <a:xfrm>
            <a:off x="591244" y="4739283"/>
            <a:ext cx="11008320" cy="74810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759619" y="4845844"/>
            <a:ext cx="3331667" cy="534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O'zbekiston Respublikasining "Axborot olish kafolatlari va erkinligi to'g'risida"gi Qonuni</a:t>
            </a:r>
            <a:endParaRPr lang="en-US" sz="1292" dirty="0"/>
          </a:p>
        </p:txBody>
      </p:sp>
      <p:sp>
        <p:nvSpPr>
          <p:cNvPr id="15" name="Text 12"/>
          <p:cNvSpPr/>
          <p:nvPr/>
        </p:nvSpPr>
        <p:spPr>
          <a:xfrm>
            <a:off x="4431804" y="4845844"/>
            <a:ext cx="3328492" cy="267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1997-yil 24-aprel</a:t>
            </a:r>
            <a:endParaRPr lang="en-US" sz="1292" dirty="0"/>
          </a:p>
        </p:txBody>
      </p:sp>
      <p:sp>
        <p:nvSpPr>
          <p:cNvPr id="16" name="Text 13"/>
          <p:cNvSpPr/>
          <p:nvPr/>
        </p:nvSpPr>
        <p:spPr>
          <a:xfrm>
            <a:off x="8100814" y="4845844"/>
            <a:ext cx="3331667" cy="267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Axborot olish huquqini ta'minlash</a:t>
            </a:r>
            <a:endParaRPr lang="en-US" sz="1292" dirty="0"/>
          </a:p>
        </p:txBody>
      </p:sp>
      <p:sp>
        <p:nvSpPr>
          <p:cNvPr id="17" name="Shape 14"/>
          <p:cNvSpPr/>
          <p:nvPr/>
        </p:nvSpPr>
        <p:spPr>
          <a:xfrm>
            <a:off x="591244" y="5487393"/>
            <a:ext cx="11008320" cy="74810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759619" y="5593954"/>
            <a:ext cx="3331667" cy="534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O'zbekiston Respublikasining "Jurnalistlik faoliyatini himoya qilish to'g'risida"gi Qonuni</a:t>
            </a:r>
            <a:endParaRPr lang="en-US" sz="1292" dirty="0"/>
          </a:p>
        </p:txBody>
      </p:sp>
      <p:sp>
        <p:nvSpPr>
          <p:cNvPr id="19" name="Text 16"/>
          <p:cNvSpPr/>
          <p:nvPr/>
        </p:nvSpPr>
        <p:spPr>
          <a:xfrm>
            <a:off x="4431804" y="5593954"/>
            <a:ext cx="3328492" cy="267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1997-yil 24-aprel</a:t>
            </a:r>
            <a:endParaRPr lang="en-US" sz="1292" dirty="0"/>
          </a:p>
        </p:txBody>
      </p:sp>
      <p:sp>
        <p:nvSpPr>
          <p:cNvPr id="20" name="Text 17"/>
          <p:cNvSpPr/>
          <p:nvPr/>
        </p:nvSpPr>
        <p:spPr>
          <a:xfrm>
            <a:off x="8100814" y="5593954"/>
            <a:ext cx="3331667" cy="534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Jurnalistlarning huquq va erkinliklarini himoya qilish</a:t>
            </a:r>
            <a:endParaRPr lang="en-US" sz="1292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CF43F1-A968-0580-FB99-204A84F7158F}"/>
              </a:ext>
            </a:extLst>
          </p:cNvPr>
          <p:cNvSpPr txBox="1"/>
          <p:nvPr/>
        </p:nvSpPr>
        <p:spPr>
          <a:xfrm>
            <a:off x="979753" y="2151727"/>
            <a:ext cx="83427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Z" sz="4000" b="1" dirty="0">
                <a:solidFill>
                  <a:srgbClr val="383838"/>
                </a:solidFill>
                <a:latin typeface="PT Serif" pitchFamily="34" charset="0"/>
              </a:rPr>
              <a:t>Korrupsiyaning oldini olishda davlat va fuqarolik jamiyati o‘rtasidagi konstruktiv hamkorlik usullari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CEE8306C-1A36-0DFC-89B2-E2739C658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541" y="0"/>
            <a:ext cx="2869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30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4982" y="598499"/>
            <a:ext cx="10869018" cy="124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3875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 va davlat organlari hamkorligini kuchaytirish yo'llari</a:t>
            </a:r>
            <a:endParaRPr lang="en-US" sz="3875" b="1" dirty="0"/>
          </a:p>
        </p:txBody>
      </p:sp>
      <p:sp>
        <p:nvSpPr>
          <p:cNvPr id="3" name="Text 1"/>
          <p:cNvSpPr/>
          <p:nvPr/>
        </p:nvSpPr>
        <p:spPr>
          <a:xfrm>
            <a:off x="650181" y="3694382"/>
            <a:ext cx="3315097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Muntazam matbuot anjumanlari</a:t>
            </a:r>
            <a:endParaRPr lang="en-US" sz="1917" b="1" dirty="0"/>
          </a:p>
        </p:txBody>
      </p:sp>
      <p:sp>
        <p:nvSpPr>
          <p:cNvPr id="4" name="Text 2"/>
          <p:cNvSpPr/>
          <p:nvPr/>
        </p:nvSpPr>
        <p:spPr>
          <a:xfrm>
            <a:off x="650181" y="4493665"/>
            <a:ext cx="3315097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organlari tomonidan korrupsiyaga qarshi kurashish bo'yicha muntazam ravishda matbuot anjumanlarini o'tkazish, OAV vakillarining savollariga javob berish.</a:t>
            </a:r>
            <a:endParaRPr lang="en-US" sz="1458" dirty="0"/>
          </a:p>
        </p:txBody>
      </p:sp>
      <p:sp>
        <p:nvSpPr>
          <p:cNvPr id="5" name="Text 3"/>
          <p:cNvSpPr/>
          <p:nvPr/>
        </p:nvSpPr>
        <p:spPr>
          <a:xfrm>
            <a:off x="4444107" y="3694382"/>
            <a:ext cx="2810768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Ochiq ma'lumotlar bazasi</a:t>
            </a:r>
            <a:endParaRPr lang="en-US" sz="1917" b="1" dirty="0"/>
          </a:p>
        </p:txBody>
      </p:sp>
      <p:sp>
        <p:nvSpPr>
          <p:cNvPr id="6" name="Text 4"/>
          <p:cNvSpPr/>
          <p:nvPr/>
        </p:nvSpPr>
        <p:spPr>
          <a:xfrm>
            <a:off x="4438451" y="4493665"/>
            <a:ext cx="3315097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organlari tomonidan korrupsiya holatlari bo'yicha ochiq ma'lumotlar bazasini yaratish va OAV vakillariga foydalanish imkoniyatini berish.</a:t>
            </a:r>
            <a:endParaRPr lang="en-US" sz="1458" dirty="0"/>
          </a:p>
        </p:txBody>
      </p:sp>
      <p:sp>
        <p:nvSpPr>
          <p:cNvPr id="7" name="Text 5"/>
          <p:cNvSpPr/>
          <p:nvPr/>
        </p:nvSpPr>
        <p:spPr>
          <a:xfrm>
            <a:off x="8258329" y="3675418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Qo'shma loyihalar</a:t>
            </a:r>
            <a:endParaRPr lang="en-US" sz="1917" b="1" dirty="0"/>
          </a:p>
        </p:txBody>
      </p:sp>
      <p:sp>
        <p:nvSpPr>
          <p:cNvPr id="8" name="Text 6"/>
          <p:cNvSpPr/>
          <p:nvPr/>
        </p:nvSpPr>
        <p:spPr>
          <a:xfrm>
            <a:off x="8226722" y="4493665"/>
            <a:ext cx="3315097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organlari va OAV vakillari o'rtasida korrupsiyaga qarshi kurashish bo'yicha qo'shma loyihalarni amalga oshirish, treninglar va seminarlar tashkil etish.</a:t>
            </a:r>
            <a:endParaRPr lang="en-US" sz="1458" dirty="0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645D4D70-1A41-4034-A475-2ACCB0013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075"/>
            <a:ext cx="12173821" cy="13418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3626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6840" y="3047206"/>
            <a:ext cx="10481468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 faoliyatida axborot xavfsizligini ta'minlash</a:t>
            </a:r>
            <a:endParaRPr lang="en-US" sz="3875" dirty="0"/>
          </a:p>
        </p:txBody>
      </p:sp>
      <p:sp>
        <p:nvSpPr>
          <p:cNvPr id="4" name="Shape 1"/>
          <p:cNvSpPr/>
          <p:nvPr/>
        </p:nvSpPr>
        <p:spPr>
          <a:xfrm>
            <a:off x="661492" y="4238947"/>
            <a:ext cx="330696" cy="310058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106816" y="4238947"/>
            <a:ext cx="2899768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Ma'lumotlarni himoyalash</a:t>
            </a:r>
            <a:endParaRPr lang="en-US" sz="1917" b="1" dirty="0"/>
          </a:p>
        </p:txBody>
      </p:sp>
      <p:sp>
        <p:nvSpPr>
          <p:cNvPr id="6" name="Text 3"/>
          <p:cNvSpPr/>
          <p:nvPr/>
        </p:nvSpPr>
        <p:spPr>
          <a:xfrm>
            <a:off x="661492" y="4775398"/>
            <a:ext cx="3496965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korrupsiya holatlari bo'yicha to'plangan ma'lumotlarni xavfsiz saqlash va himoyalash choralarini ko'rishi lozim.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4747860" y="4254189"/>
            <a:ext cx="330696" cy="330696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5168601" y="4247100"/>
            <a:ext cx="259506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Manbalarni himoyalash</a:t>
            </a:r>
            <a:endParaRPr lang="en-US" sz="1917" b="1" dirty="0"/>
          </a:p>
        </p:txBody>
      </p:sp>
      <p:sp>
        <p:nvSpPr>
          <p:cNvPr id="9" name="Text 6"/>
          <p:cNvSpPr/>
          <p:nvPr/>
        </p:nvSpPr>
        <p:spPr>
          <a:xfrm>
            <a:off x="4747860" y="4780013"/>
            <a:ext cx="3285685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Jurnalistlar o'z manbalarining xavfsizligini ta'minlash uchun barcha zarur choralarni ko'rishlari kerak.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8335763" y="4261575"/>
            <a:ext cx="330696" cy="330696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8925685" y="4282213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Kiberxavfsizlik</a:t>
            </a:r>
            <a:endParaRPr lang="en-US" sz="1917" b="1" dirty="0"/>
          </a:p>
        </p:txBody>
      </p:sp>
      <p:sp>
        <p:nvSpPr>
          <p:cNvPr id="12" name="Text 9"/>
          <p:cNvSpPr/>
          <p:nvPr/>
        </p:nvSpPr>
        <p:spPr>
          <a:xfrm>
            <a:off x="8325847" y="4775398"/>
            <a:ext cx="3393574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kiberxavfsizlik choralarini ko'rishi, xodimlarni bu borada o'qitishi va muntazam nazorat qilishi zarur</a:t>
            </a: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458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9301" y="612775"/>
            <a:ext cx="8506023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 faoliyatida shaffoflikni ta'minlash</a:t>
            </a:r>
            <a:endParaRPr lang="en-US" sz="3875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92" y="1649413"/>
            <a:ext cx="1345009" cy="11039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15693" y="2149575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1833" dirty="0"/>
          </a:p>
        </p:txBody>
      </p:sp>
      <p:sp>
        <p:nvSpPr>
          <p:cNvPr id="5" name="Text 2"/>
          <p:cNvSpPr/>
          <p:nvPr/>
        </p:nvSpPr>
        <p:spPr>
          <a:xfrm>
            <a:off x="4240213" y="1838424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Moliyaviy hisobotlar</a:t>
            </a:r>
            <a:endParaRPr lang="en-US" sz="1917" dirty="0"/>
          </a:p>
        </p:txBody>
      </p:sp>
      <p:sp>
        <p:nvSpPr>
          <p:cNvPr id="6" name="Text 3"/>
          <p:cNvSpPr/>
          <p:nvPr/>
        </p:nvSpPr>
        <p:spPr>
          <a:xfrm>
            <a:off x="4240213" y="2261891"/>
            <a:ext cx="35803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o'z moliyaviy hisobotlarini e'lon qilish</a:t>
            </a: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4098429" y="2764234"/>
            <a:ext cx="7384852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687" y="2800549"/>
            <a:ext cx="2690018" cy="110390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315693" y="3163491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1833" dirty="0"/>
          </a:p>
        </p:txBody>
      </p:sp>
      <p:sp>
        <p:nvSpPr>
          <p:cNvPr id="10" name="Text 6"/>
          <p:cNvSpPr/>
          <p:nvPr/>
        </p:nvSpPr>
        <p:spPr>
          <a:xfrm>
            <a:off x="4912718" y="2989560"/>
            <a:ext cx="2538313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Manfaatlar to'qnashuvi</a:t>
            </a:r>
            <a:endParaRPr lang="en-US" sz="1917" dirty="0"/>
          </a:p>
        </p:txBody>
      </p:sp>
      <p:sp>
        <p:nvSpPr>
          <p:cNvPr id="11" name="Text 7"/>
          <p:cNvSpPr/>
          <p:nvPr/>
        </p:nvSpPr>
        <p:spPr>
          <a:xfrm>
            <a:off x="4912717" y="3413026"/>
            <a:ext cx="3251002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Manfaatlar to'qnashuvini oshkor qilish</a:t>
            </a:r>
            <a:endParaRPr lang="en-US" sz="1458" dirty="0"/>
          </a:p>
        </p:txBody>
      </p:sp>
      <p:sp>
        <p:nvSpPr>
          <p:cNvPr id="12" name="Shape 8"/>
          <p:cNvSpPr/>
          <p:nvPr/>
        </p:nvSpPr>
        <p:spPr>
          <a:xfrm>
            <a:off x="4770933" y="3915370"/>
            <a:ext cx="6712347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182" y="3951684"/>
            <a:ext cx="4035028" cy="110390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315693" y="4314627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1833" dirty="0"/>
          </a:p>
        </p:txBody>
      </p:sp>
      <p:sp>
        <p:nvSpPr>
          <p:cNvPr id="15" name="Text 10"/>
          <p:cNvSpPr/>
          <p:nvPr/>
        </p:nvSpPr>
        <p:spPr>
          <a:xfrm>
            <a:off x="5585222" y="4140696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Mualliflik huquqi</a:t>
            </a:r>
            <a:endParaRPr lang="en-US" sz="1917" dirty="0"/>
          </a:p>
        </p:txBody>
      </p:sp>
      <p:sp>
        <p:nvSpPr>
          <p:cNvPr id="16" name="Text 11"/>
          <p:cNvSpPr/>
          <p:nvPr/>
        </p:nvSpPr>
        <p:spPr>
          <a:xfrm>
            <a:off x="5585222" y="4564162"/>
            <a:ext cx="2589312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Mualliflik huquqiga rioya qilish</a:t>
            </a:r>
            <a:endParaRPr lang="en-US" sz="1458" dirty="0"/>
          </a:p>
        </p:txBody>
      </p:sp>
      <p:sp>
        <p:nvSpPr>
          <p:cNvPr id="17" name="Shape 12"/>
          <p:cNvSpPr/>
          <p:nvPr/>
        </p:nvSpPr>
        <p:spPr>
          <a:xfrm>
            <a:off x="5443439" y="5066507"/>
            <a:ext cx="6039843" cy="1270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78" y="5102820"/>
            <a:ext cx="5380137" cy="110390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315594" y="5465763"/>
            <a:ext cx="12590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18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1833" dirty="0"/>
          </a:p>
        </p:txBody>
      </p:sp>
      <p:sp>
        <p:nvSpPr>
          <p:cNvPr id="20" name="Text 14"/>
          <p:cNvSpPr/>
          <p:nvPr/>
        </p:nvSpPr>
        <p:spPr>
          <a:xfrm>
            <a:off x="6257727" y="5291832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Tuzatishlar kiritish</a:t>
            </a:r>
            <a:endParaRPr lang="en-US" sz="1917" dirty="0"/>
          </a:p>
        </p:txBody>
      </p:sp>
      <p:sp>
        <p:nvSpPr>
          <p:cNvPr id="21" name="Text 15"/>
          <p:cNvSpPr/>
          <p:nvPr/>
        </p:nvSpPr>
        <p:spPr>
          <a:xfrm>
            <a:off x="6257727" y="5715298"/>
            <a:ext cx="296862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Xatoliklar uchun tuzatishlar kiritish</a:t>
            </a:r>
            <a:endParaRPr lang="en-US" sz="1458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488" y="834529"/>
            <a:ext cx="6423025" cy="1122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16"/>
              </a:lnSpc>
            </a:pPr>
            <a:r>
              <a:rPr lang="en-US" sz="35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 faoliyatida korrupsiyaga qarshi kurashish mexanizmlari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598488" y="2213372"/>
            <a:ext cx="3126085" cy="2366863"/>
          </a:xfrm>
          <a:prstGeom prst="roundRect">
            <a:avLst>
              <a:gd name="adj" fmla="val 1084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769442" y="2384326"/>
            <a:ext cx="2244626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Ichki nazorat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69442" y="2767409"/>
            <a:ext cx="2784178" cy="1641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tashkilotlarida korrupsiyaga qarshi kurashish bo'yicha ichki nazorat tizimini joriy etish. Bu tizim orqali xodimlarning faoliyati muntazam ravishda tekshirib boriladi.</a:t>
            </a:r>
            <a:endParaRPr lang="en-US" sz="1333" dirty="0"/>
          </a:p>
        </p:txBody>
      </p:sp>
      <p:sp>
        <p:nvSpPr>
          <p:cNvPr id="7" name="Shape 4"/>
          <p:cNvSpPr/>
          <p:nvPr/>
        </p:nvSpPr>
        <p:spPr>
          <a:xfrm>
            <a:off x="3895527" y="2213372"/>
            <a:ext cx="3126085" cy="2366863"/>
          </a:xfrm>
          <a:prstGeom prst="roundRect">
            <a:avLst>
              <a:gd name="adj" fmla="val 1084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4066481" y="2384326"/>
            <a:ext cx="2244626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Axloq kodeksi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4066481" y="2767409"/>
            <a:ext cx="2784178" cy="1641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xodimlari uchun maxsus axloq kodeksini ishlab chiqish va unga qat'iy rioya qilishni ta'minlash. Bu kodeks korrupsiyaga oid holatlarni oldini olishga qaratilgan bo'lishi kerak.</a:t>
            </a:r>
            <a:endParaRPr lang="en-US" sz="1333" dirty="0"/>
          </a:p>
        </p:txBody>
      </p:sp>
      <p:sp>
        <p:nvSpPr>
          <p:cNvPr id="10" name="Shape 7"/>
          <p:cNvSpPr/>
          <p:nvPr/>
        </p:nvSpPr>
        <p:spPr>
          <a:xfrm>
            <a:off x="598488" y="4751189"/>
            <a:ext cx="6423025" cy="1272282"/>
          </a:xfrm>
          <a:prstGeom prst="roundRect">
            <a:avLst>
              <a:gd name="adj" fmla="val 2016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769442" y="4922143"/>
            <a:ext cx="2392164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Shaffof moliyalashtirish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69442" y="5305227"/>
            <a:ext cx="6081118" cy="547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faoliyatini moliyalashtirish manbalarini shaffof qilish, reklama va homiylik mablag'larining kelib chiqishini tekshirish mexanizmlarini joriy etish.</a:t>
            </a:r>
            <a:endParaRPr lang="en-US" sz="1333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87687" y="427896"/>
            <a:ext cx="6297018" cy="1351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6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Raqamli texnologiyalar va korrupsiyaga qarshi kurash</a:t>
            </a:r>
            <a:endParaRPr lang="en-US" sz="3600" b="1" dirty="0"/>
          </a:p>
        </p:txBody>
      </p:sp>
      <p:sp>
        <p:nvSpPr>
          <p:cNvPr id="4" name="Shape 1"/>
          <p:cNvSpPr/>
          <p:nvPr/>
        </p:nvSpPr>
        <p:spPr>
          <a:xfrm>
            <a:off x="8728345" y="2125842"/>
            <a:ext cx="3054053" cy="2018804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9014938" y="2423131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Blogerlar</a:t>
            </a:r>
            <a:endParaRPr lang="en-US" sz="1917" b="1" dirty="0"/>
          </a:p>
        </p:txBody>
      </p:sp>
      <p:sp>
        <p:nvSpPr>
          <p:cNvPr id="6" name="Text 3"/>
          <p:cNvSpPr/>
          <p:nvPr/>
        </p:nvSpPr>
        <p:spPr>
          <a:xfrm>
            <a:off x="8970367" y="3009589"/>
            <a:ext cx="267602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Ijtimoiy tarmoqlarda korrupsiya holatlari haqida tezkor xabar berish va muhokama qilish</a:t>
            </a: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5195441" y="2120036"/>
            <a:ext cx="3337743" cy="2018804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5350736" y="2431237"/>
            <a:ext cx="3182448" cy="603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Ma'lumotlar</a:t>
            </a:r>
            <a:r>
              <a:rPr lang="en-US" sz="1917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1917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jurnalistikasi</a:t>
            </a:r>
            <a:endParaRPr lang="en-US" sz="1917" b="1" dirty="0"/>
          </a:p>
        </p:txBody>
      </p:sp>
      <p:sp>
        <p:nvSpPr>
          <p:cNvPr id="9" name="Text 6"/>
          <p:cNvSpPr/>
          <p:nvPr/>
        </p:nvSpPr>
        <p:spPr>
          <a:xfrm>
            <a:off x="5512281" y="2975371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Katta hajmdagi ma'lumotlarni tahlil qilish orqali korrupsion sxemalarni aniqlash</a:t>
            </a: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5167409" y="4340635"/>
            <a:ext cx="3365775" cy="2011164"/>
          </a:xfrm>
          <a:prstGeom prst="roundRect">
            <a:avLst>
              <a:gd name="adj" fmla="val 1410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5459953" y="4576135"/>
            <a:ext cx="2789541" cy="387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Fuqarolik</a:t>
            </a:r>
            <a:r>
              <a:rPr lang="en-US" sz="1917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1917" b="1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jurnalistikasi</a:t>
            </a:r>
            <a:endParaRPr lang="en-US" sz="1917" b="1" dirty="0"/>
          </a:p>
        </p:txBody>
      </p:sp>
      <p:sp>
        <p:nvSpPr>
          <p:cNvPr id="12" name="Text 9"/>
          <p:cNvSpPr/>
          <p:nvPr/>
        </p:nvSpPr>
        <p:spPr>
          <a:xfrm>
            <a:off x="5459953" y="5003669"/>
            <a:ext cx="2978893" cy="1192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Oddiy fuqarolar tomonidan korrupsiya holatlari haqida xabar berish va video materiallar tayyorlash</a:t>
            </a:r>
            <a:endParaRPr lang="en-US" sz="1458" dirty="0"/>
          </a:p>
        </p:txBody>
      </p:sp>
      <p:sp>
        <p:nvSpPr>
          <p:cNvPr id="13" name="Shape 10"/>
          <p:cNvSpPr/>
          <p:nvPr/>
        </p:nvSpPr>
        <p:spPr>
          <a:xfrm>
            <a:off x="8728345" y="4340635"/>
            <a:ext cx="3054053" cy="2011164"/>
          </a:xfrm>
          <a:prstGeom prst="roundRect">
            <a:avLst>
              <a:gd name="adj" fmla="val 1410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8917358" y="4583377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Krossmedia loyihalar</a:t>
            </a:r>
            <a:endParaRPr lang="en-US" sz="1917" b="1" dirty="0"/>
          </a:p>
        </p:txBody>
      </p:sp>
      <p:sp>
        <p:nvSpPr>
          <p:cNvPr id="15" name="Text 12"/>
          <p:cNvSpPr/>
          <p:nvPr/>
        </p:nvSpPr>
        <p:spPr>
          <a:xfrm>
            <a:off x="8917358" y="4986736"/>
            <a:ext cx="267602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Turli platformalarda korrupsiyaga oid materiallarni keng yoyish va auditoriyani jalb qilish</a:t>
            </a:r>
            <a:endParaRPr lang="en-US" sz="1458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9706" y="518914"/>
            <a:ext cx="6300589" cy="18552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33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OAVning korrupsiyaga qarshi kurashishdagi huquqiy himoyasi</a:t>
            </a:r>
            <a:endParaRPr lang="en-US" sz="3875" dirty="0"/>
          </a:p>
        </p:txBody>
      </p:sp>
      <p:sp>
        <p:nvSpPr>
          <p:cNvPr id="4" name="Shape 1"/>
          <p:cNvSpPr/>
          <p:nvPr/>
        </p:nvSpPr>
        <p:spPr>
          <a:xfrm>
            <a:off x="659706" y="2656880"/>
            <a:ext cx="6300589" cy="3682207"/>
          </a:xfrm>
          <a:prstGeom prst="roundRect">
            <a:avLst>
              <a:gd name="adj" fmla="val 76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66056" y="2663230"/>
            <a:ext cx="6287889" cy="54034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854472" y="2782590"/>
            <a:ext cx="2763937" cy="301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Huquqiy himoya turi</a:t>
            </a:r>
            <a:endParaRPr lang="en-US" sz="1458" dirty="0"/>
          </a:p>
        </p:txBody>
      </p:sp>
      <p:sp>
        <p:nvSpPr>
          <p:cNvPr id="7" name="Text 4"/>
          <p:cNvSpPr/>
          <p:nvPr/>
        </p:nvSpPr>
        <p:spPr>
          <a:xfrm>
            <a:off x="4001592" y="2782590"/>
            <a:ext cx="2763937" cy="301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Tavsifi</a:t>
            </a:r>
            <a:endParaRPr lang="en-US" sz="1458" dirty="0"/>
          </a:p>
        </p:txBody>
      </p:sp>
      <p:sp>
        <p:nvSpPr>
          <p:cNvPr id="8" name="Shape 5"/>
          <p:cNvSpPr/>
          <p:nvPr/>
        </p:nvSpPr>
        <p:spPr>
          <a:xfrm>
            <a:off x="666056" y="3203575"/>
            <a:ext cx="6287889" cy="84197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854472" y="3322935"/>
            <a:ext cx="2763937" cy="301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Axborot manbasining maxfiyligi</a:t>
            </a:r>
            <a:endParaRPr lang="en-US" sz="1458" dirty="0"/>
          </a:p>
        </p:txBody>
      </p:sp>
      <p:sp>
        <p:nvSpPr>
          <p:cNvPr id="10" name="Text 7"/>
          <p:cNvSpPr/>
          <p:nvPr/>
        </p:nvSpPr>
        <p:spPr>
          <a:xfrm>
            <a:off x="4001592" y="3322935"/>
            <a:ext cx="2763937" cy="603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Jurnalistlar o'z manbalarini oshkor qilmaslik huquqiga ega</a:t>
            </a:r>
            <a:endParaRPr lang="en-US" sz="1458" dirty="0"/>
          </a:p>
        </p:txBody>
      </p:sp>
      <p:sp>
        <p:nvSpPr>
          <p:cNvPr id="11" name="Shape 8"/>
          <p:cNvSpPr/>
          <p:nvPr/>
        </p:nvSpPr>
        <p:spPr>
          <a:xfrm>
            <a:off x="666056" y="4045545"/>
            <a:ext cx="6287889" cy="114359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854472" y="4164906"/>
            <a:ext cx="2763937" cy="301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Sud jarayonlarida himoya</a:t>
            </a:r>
            <a:endParaRPr lang="en-US" sz="1458" dirty="0"/>
          </a:p>
        </p:txBody>
      </p:sp>
      <p:sp>
        <p:nvSpPr>
          <p:cNvPr id="13" name="Text 10"/>
          <p:cNvSpPr/>
          <p:nvPr/>
        </p:nvSpPr>
        <p:spPr>
          <a:xfrm>
            <a:off x="4001592" y="4164906"/>
            <a:ext cx="2763937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vakillari korrupsiyaga oid materiallar uchun sudda himoyalanish huquqiga ega</a:t>
            </a:r>
            <a:endParaRPr lang="en-US" sz="1458" dirty="0"/>
          </a:p>
        </p:txBody>
      </p:sp>
      <p:sp>
        <p:nvSpPr>
          <p:cNvPr id="14" name="Shape 11"/>
          <p:cNvSpPr/>
          <p:nvPr/>
        </p:nvSpPr>
        <p:spPr>
          <a:xfrm>
            <a:off x="666056" y="5189141"/>
            <a:ext cx="6287889" cy="114359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854472" y="5308501"/>
            <a:ext cx="2763937" cy="301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himoyasi</a:t>
            </a:r>
            <a:endParaRPr lang="en-US" sz="1458" dirty="0"/>
          </a:p>
        </p:txBody>
      </p:sp>
      <p:sp>
        <p:nvSpPr>
          <p:cNvPr id="16" name="Text 13"/>
          <p:cNvSpPr/>
          <p:nvPr/>
        </p:nvSpPr>
        <p:spPr>
          <a:xfrm>
            <a:off x="4001592" y="5308501"/>
            <a:ext cx="2763937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Xavf ostida qolgan jurnalistlar davlat himoyasiga olish huquqiga ega</a:t>
            </a:r>
            <a:endParaRPr lang="en-US" sz="1458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3037" y="802282"/>
            <a:ext cx="6333927" cy="1205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08"/>
              </a:lnSpc>
            </a:pPr>
            <a:r>
              <a:rPr lang="en-US" sz="3792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Korrupsiyani yoritishda xavfsizlik choralari</a:t>
            </a:r>
            <a:endParaRPr lang="en-US" sz="3792" dirty="0"/>
          </a:p>
        </p:txBody>
      </p:sp>
      <p:sp>
        <p:nvSpPr>
          <p:cNvPr id="4" name="Shape 1"/>
          <p:cNvSpPr/>
          <p:nvPr/>
        </p:nvSpPr>
        <p:spPr>
          <a:xfrm>
            <a:off x="643037" y="2490193"/>
            <a:ext cx="413345" cy="413345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772517" y="2552105"/>
            <a:ext cx="154285" cy="289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22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1240036" y="2490192"/>
            <a:ext cx="2411611" cy="301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Raqamli xavfsizlik</a:t>
            </a:r>
            <a:endParaRPr lang="en-US" sz="1875" dirty="0"/>
          </a:p>
        </p:txBody>
      </p:sp>
      <p:sp>
        <p:nvSpPr>
          <p:cNvPr id="7" name="Text 4"/>
          <p:cNvSpPr/>
          <p:nvPr/>
        </p:nvSpPr>
        <p:spPr>
          <a:xfrm>
            <a:off x="1240036" y="2901851"/>
            <a:ext cx="2478187" cy="1175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Kuchli parollar, ikki bosqichli autentifikatsiya va shifrlangan aloqa vositalaridan foydalanish</a:t>
            </a:r>
            <a:endParaRPr lang="en-US" sz="1417" dirty="0"/>
          </a:p>
        </p:txBody>
      </p:sp>
      <p:sp>
        <p:nvSpPr>
          <p:cNvPr id="8" name="Shape 5"/>
          <p:cNvSpPr/>
          <p:nvPr/>
        </p:nvSpPr>
        <p:spPr>
          <a:xfrm>
            <a:off x="3901877" y="2490193"/>
            <a:ext cx="413345" cy="413345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4031357" y="2552105"/>
            <a:ext cx="154285" cy="289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22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4498876" y="2490192"/>
            <a:ext cx="2411611" cy="301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Jismoniy xavfsizlik</a:t>
            </a:r>
            <a:endParaRPr lang="en-US" sz="1875" dirty="0"/>
          </a:p>
        </p:txBody>
      </p:sp>
      <p:sp>
        <p:nvSpPr>
          <p:cNvPr id="11" name="Text 8"/>
          <p:cNvSpPr/>
          <p:nvPr/>
        </p:nvSpPr>
        <p:spPr>
          <a:xfrm>
            <a:off x="4498876" y="2901851"/>
            <a:ext cx="2478187" cy="1175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Xavfli joylarga tashrif buyurganda hamrohlar bilan ishlash, transport vositalarini tekshirish</a:t>
            </a:r>
            <a:endParaRPr lang="en-US" sz="1417" dirty="0"/>
          </a:p>
        </p:txBody>
      </p:sp>
      <p:sp>
        <p:nvSpPr>
          <p:cNvPr id="12" name="Shape 9"/>
          <p:cNvSpPr/>
          <p:nvPr/>
        </p:nvSpPr>
        <p:spPr>
          <a:xfrm>
            <a:off x="643037" y="4468118"/>
            <a:ext cx="413345" cy="413345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772517" y="4530031"/>
            <a:ext cx="154285" cy="289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22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1240036" y="4468118"/>
            <a:ext cx="2411611" cy="301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Huquqiy himoya</a:t>
            </a:r>
            <a:endParaRPr lang="en-US" sz="1875" dirty="0"/>
          </a:p>
        </p:txBody>
      </p:sp>
      <p:sp>
        <p:nvSpPr>
          <p:cNvPr id="15" name="Text 12"/>
          <p:cNvSpPr/>
          <p:nvPr/>
        </p:nvSpPr>
        <p:spPr>
          <a:xfrm>
            <a:off x="1240036" y="4879777"/>
            <a:ext cx="2478187" cy="881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Ishonchli advokat bilan hamkorlik o'rnatish, o'z huquqlarini bilish</a:t>
            </a:r>
            <a:endParaRPr lang="en-US" sz="1417" dirty="0"/>
          </a:p>
        </p:txBody>
      </p:sp>
      <p:sp>
        <p:nvSpPr>
          <p:cNvPr id="16" name="Shape 13"/>
          <p:cNvSpPr/>
          <p:nvPr/>
        </p:nvSpPr>
        <p:spPr>
          <a:xfrm>
            <a:off x="3901877" y="4468118"/>
            <a:ext cx="413345" cy="413345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4031357" y="4530031"/>
            <a:ext cx="154285" cy="289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22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4498876" y="4468118"/>
            <a:ext cx="2458542" cy="301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Psixologik tayyorgarlik</a:t>
            </a:r>
            <a:endParaRPr lang="en-US" sz="1875" dirty="0"/>
          </a:p>
        </p:txBody>
      </p:sp>
      <p:sp>
        <p:nvSpPr>
          <p:cNvPr id="19" name="Text 16"/>
          <p:cNvSpPr/>
          <p:nvPr/>
        </p:nvSpPr>
        <p:spPr>
          <a:xfrm>
            <a:off x="4498876" y="4879777"/>
            <a:ext cx="2478187" cy="1175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41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Stress bilan kurashish usullarini o'zlashtirish, muntazam ravishda psixolog bilan maslahatlashish</a:t>
            </a:r>
            <a:endParaRPr lang="en-US" sz="1417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526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43074" y="2247966"/>
            <a:ext cx="1751303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r>
              <a:rPr lang="en-US" sz="4000" b="1" dirty="0" err="1">
                <a:solidFill>
                  <a:srgbClr val="383838"/>
                </a:solidFill>
                <a:latin typeface="PT Serif" pitchFamily="34" charset="0"/>
              </a:rPr>
              <a:t>Reja</a:t>
            </a:r>
            <a:r>
              <a:rPr lang="en-US" sz="4000" b="1" dirty="0">
                <a:solidFill>
                  <a:srgbClr val="383838"/>
                </a:solidFill>
                <a:latin typeface="PT Serif" pitchFamily="34" charset="0"/>
              </a:rPr>
              <a:t>:</a:t>
            </a:r>
          </a:p>
        </p:txBody>
      </p:sp>
      <p:sp>
        <p:nvSpPr>
          <p:cNvPr id="4" name="Shape 1"/>
          <p:cNvSpPr/>
          <p:nvPr/>
        </p:nvSpPr>
        <p:spPr>
          <a:xfrm>
            <a:off x="1141310" y="3270049"/>
            <a:ext cx="544818" cy="491313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</p:sp>
      <p:sp>
        <p:nvSpPr>
          <p:cNvPr id="7" name="Shape 4"/>
          <p:cNvSpPr/>
          <p:nvPr/>
        </p:nvSpPr>
        <p:spPr>
          <a:xfrm>
            <a:off x="1141308" y="4219284"/>
            <a:ext cx="544818" cy="491313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</p:sp>
      <p:sp>
        <p:nvSpPr>
          <p:cNvPr id="10" name="Shape 7"/>
          <p:cNvSpPr/>
          <p:nvPr/>
        </p:nvSpPr>
        <p:spPr>
          <a:xfrm>
            <a:off x="1141308" y="5168518"/>
            <a:ext cx="544818" cy="491313"/>
          </a:xfrm>
          <a:prstGeom prst="roundRect">
            <a:avLst>
              <a:gd name="adj" fmla="val 8574"/>
            </a:avLst>
          </a:prstGeom>
          <a:solidFill>
            <a:srgbClr val="F2EEEE"/>
          </a:solidFill>
          <a:ln/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93BB1-E859-9F0A-911A-EA7BE8B194A1}"/>
              </a:ext>
            </a:extLst>
          </p:cNvPr>
          <p:cNvSpPr txBox="1"/>
          <p:nvPr/>
        </p:nvSpPr>
        <p:spPr>
          <a:xfrm>
            <a:off x="1930119" y="3274922"/>
            <a:ext cx="8689243" cy="387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Z" sz="1917" dirty="0">
                <a:solidFill>
                  <a:srgbClr val="383838"/>
                </a:solidFill>
                <a:latin typeface="PT Serif" pitchFamily="34" charset="0"/>
              </a:rPr>
              <a:t>Korrupsiyaga qarshi kurashda davlat va fuqarolik jamiyati o‘rtasidagi sheriklik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A626E7-B31C-C4D1-AE1C-BC86E1F66B9C}"/>
              </a:ext>
            </a:extLst>
          </p:cNvPr>
          <p:cNvSpPr txBox="1"/>
          <p:nvPr/>
        </p:nvSpPr>
        <p:spPr>
          <a:xfrm>
            <a:off x="1930118" y="4053559"/>
            <a:ext cx="9120572" cy="682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Z" sz="1917" dirty="0">
                <a:solidFill>
                  <a:srgbClr val="383838"/>
                </a:solidFill>
                <a:latin typeface="PT Serif" pitchFamily="34" charset="0"/>
              </a:rPr>
              <a:t>Korrupsiyaning oldini olishda davlat va fuqarolik jamiyati o‘rtasidagi konstruktiv hamkorlik usullari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E3B7D-3B1A-FB1D-1A2E-C92B4788BBE8}"/>
              </a:ext>
            </a:extLst>
          </p:cNvPr>
          <p:cNvSpPr txBox="1"/>
          <p:nvPr/>
        </p:nvSpPr>
        <p:spPr>
          <a:xfrm>
            <a:off x="1930119" y="5061454"/>
            <a:ext cx="9435031" cy="682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Z" sz="1917" dirty="0">
                <a:solidFill>
                  <a:srgbClr val="383838"/>
                </a:solidFill>
                <a:latin typeface="PT Serif" pitchFamily="34" charset="0"/>
              </a:rPr>
              <a:t>Korrupsiyaga qarshi kurashda davlat organlari va fuqarolik jamiyati o‘rtasidagi hamkorlikda kasbiy etika</a:t>
            </a:r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53E30C31-99D3-D6FE-814B-8371B16B0990}"/>
              </a:ext>
            </a:extLst>
          </p:cNvPr>
          <p:cNvSpPr/>
          <p:nvPr/>
        </p:nvSpPr>
        <p:spPr>
          <a:xfrm flipH="1">
            <a:off x="1374520" y="3429000"/>
            <a:ext cx="38099" cy="133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000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8AC831E6-B073-2952-C9D0-1D653EEFFA15}"/>
              </a:ext>
            </a:extLst>
          </p:cNvPr>
          <p:cNvSpPr/>
          <p:nvPr/>
        </p:nvSpPr>
        <p:spPr>
          <a:xfrm>
            <a:off x="1344753" y="4386984"/>
            <a:ext cx="135732" cy="254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383838"/>
                </a:solidFill>
                <a:latin typeface="PT Serif" pitchFamily="34" charset="0"/>
              </a:rPr>
              <a:t>2</a:t>
            </a:r>
            <a:endParaRPr lang="en-US" sz="2000" dirty="0"/>
          </a:p>
        </p:txBody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4FAF5DF5-4845-3182-E665-B57A8C05FB6D}"/>
              </a:ext>
            </a:extLst>
          </p:cNvPr>
          <p:cNvSpPr/>
          <p:nvPr/>
        </p:nvSpPr>
        <p:spPr>
          <a:xfrm>
            <a:off x="1344753" y="5284922"/>
            <a:ext cx="165499" cy="28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383838"/>
                </a:solidFill>
                <a:latin typeface="PT Serif" pitchFamily="34" charset="0"/>
              </a:rPr>
              <a:t>3</a:t>
            </a: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4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59673" y="461764"/>
            <a:ext cx="6444655" cy="1652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333"/>
              </a:lnSpc>
            </a:pPr>
            <a:r>
              <a:rPr lang="en-US" sz="3458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OAVning korrupsiyaga qarshi kurashishdagi xalqaro hamkorligi</a:t>
            </a:r>
            <a:endParaRPr lang="en-US" sz="3458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673" y="2366467"/>
            <a:ext cx="839589" cy="13434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51079" y="2534345"/>
            <a:ext cx="3541713" cy="275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tashkilotlar bilan hamkorlik</a:t>
            </a:r>
            <a:endParaRPr lang="en-US" sz="1708" dirty="0"/>
          </a:p>
        </p:txBody>
      </p:sp>
      <p:sp>
        <p:nvSpPr>
          <p:cNvPr id="6" name="Text 2"/>
          <p:cNvSpPr/>
          <p:nvPr/>
        </p:nvSpPr>
        <p:spPr>
          <a:xfrm>
            <a:off x="6251079" y="2910483"/>
            <a:ext cx="5353248" cy="537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BMT, EXHT kabi xalqaro tashkilotlar bilan hamkorlikda loyihalarni amalga oshiradi.</a:t>
            </a:r>
            <a:endParaRPr lang="en-US" sz="1292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673" y="3709888"/>
            <a:ext cx="839589" cy="13434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51079" y="3877767"/>
            <a:ext cx="3417193" cy="275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Xorijiy OAV bilan tajriba almashish</a:t>
            </a:r>
            <a:endParaRPr lang="en-US" sz="1708" dirty="0"/>
          </a:p>
        </p:txBody>
      </p:sp>
      <p:sp>
        <p:nvSpPr>
          <p:cNvPr id="9" name="Text 4"/>
          <p:cNvSpPr/>
          <p:nvPr/>
        </p:nvSpPr>
        <p:spPr>
          <a:xfrm>
            <a:off x="6251079" y="4253906"/>
            <a:ext cx="5353248" cy="537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O'zbekiston OAV xorijiy hamkasblari bilan tajriba almashadi va qo'shma loyihalarni amalga oshiradi.</a:t>
            </a:r>
            <a:endParaRPr lang="en-US" sz="1292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673" y="5053310"/>
            <a:ext cx="839589" cy="13434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51079" y="5221189"/>
            <a:ext cx="2500313" cy="275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0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jurnalistik tergov</a:t>
            </a:r>
            <a:endParaRPr lang="en-US" sz="1708" dirty="0"/>
          </a:p>
        </p:txBody>
      </p:sp>
      <p:sp>
        <p:nvSpPr>
          <p:cNvPr id="12" name="Text 6"/>
          <p:cNvSpPr/>
          <p:nvPr/>
        </p:nvSpPr>
        <p:spPr>
          <a:xfrm>
            <a:off x="6251079" y="5597327"/>
            <a:ext cx="5353248" cy="537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O'zbekiston jurnalistlari xalqaro miqyosdagi korrupsiya holatlarini tekshirishda ishtirok etadi.</a:t>
            </a:r>
            <a:endParaRPr lang="en-US" sz="1292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E3C301-4802-1AEE-1610-34A7287F33E5}"/>
              </a:ext>
            </a:extLst>
          </p:cNvPr>
          <p:cNvSpPr txBox="1"/>
          <p:nvPr/>
        </p:nvSpPr>
        <p:spPr>
          <a:xfrm>
            <a:off x="3402105" y="2171818"/>
            <a:ext cx="82253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Z" sz="4000" b="1" dirty="0">
                <a:solidFill>
                  <a:srgbClr val="383838"/>
                </a:solidFill>
                <a:latin typeface="PT Serif" pitchFamily="34" charset="0"/>
              </a:rPr>
              <a:t>Korrupsiyaga qarshi kurashda davlat organlari va fuqarolik jamiyati o‘rtasidagi hamkorlikda kasbiy etika</a:t>
            </a:r>
          </a:p>
        </p:txBody>
      </p:sp>
      <p:pic>
        <p:nvPicPr>
          <p:cNvPr id="3" name="Image 3" descr="preencoded.png">
            <a:extLst>
              <a:ext uri="{FF2B5EF4-FFF2-40B4-BE49-F238E27FC236}">
                <a16:creationId xmlns:a16="http://schemas.microsoft.com/office/drawing/2014/main" id="{C25F8F5E-4078-1444-24AF-C20B74A52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71818"/>
            <a:ext cx="2955953" cy="27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36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722908"/>
            <a:ext cx="6297018" cy="124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Korrupsiyani yoritishda etika kodeksi</a:t>
            </a:r>
            <a:endParaRPr lang="en-US" sz="3875" dirty="0"/>
          </a:p>
        </p:txBody>
      </p:sp>
      <p:sp>
        <p:nvSpPr>
          <p:cNvPr id="4" name="Shape 1"/>
          <p:cNvSpPr/>
          <p:nvPr/>
        </p:nvSpPr>
        <p:spPr>
          <a:xfrm>
            <a:off x="661491" y="2459434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794743" y="2523133"/>
            <a:ext cx="158651" cy="297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333" dirty="0"/>
          </a:p>
        </p:txBody>
      </p:sp>
      <p:sp>
        <p:nvSpPr>
          <p:cNvPr id="6" name="Text 3"/>
          <p:cNvSpPr/>
          <p:nvPr/>
        </p:nvSpPr>
        <p:spPr>
          <a:xfrm>
            <a:off x="1275756" y="2459434"/>
            <a:ext cx="2439789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Xolislik va ob'ektivlik</a:t>
            </a:r>
            <a:endParaRPr lang="en-US" sz="1917" dirty="0"/>
          </a:p>
        </p:txBody>
      </p:sp>
      <p:sp>
        <p:nvSpPr>
          <p:cNvPr id="7" name="Text 4"/>
          <p:cNvSpPr/>
          <p:nvPr/>
        </p:nvSpPr>
        <p:spPr>
          <a:xfrm>
            <a:off x="1275756" y="2882900"/>
            <a:ext cx="243978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Barcha tomonlarning nuqtai nazarini inobatga olish, shaxsiy fikrlardan qochish</a:t>
            </a:r>
            <a:endParaRPr lang="en-US" sz="1458" dirty="0"/>
          </a:p>
        </p:txBody>
      </p:sp>
      <p:sp>
        <p:nvSpPr>
          <p:cNvPr id="8" name="Shape 5"/>
          <p:cNvSpPr/>
          <p:nvPr/>
        </p:nvSpPr>
        <p:spPr>
          <a:xfrm>
            <a:off x="3904556" y="2459434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4037807" y="2523133"/>
            <a:ext cx="158651" cy="297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333" dirty="0"/>
          </a:p>
        </p:txBody>
      </p:sp>
      <p:sp>
        <p:nvSpPr>
          <p:cNvPr id="10" name="Text 7"/>
          <p:cNvSpPr/>
          <p:nvPr/>
        </p:nvSpPr>
        <p:spPr>
          <a:xfrm>
            <a:off x="4518820" y="2459434"/>
            <a:ext cx="2439789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Aniqlik va ishonchlilik</a:t>
            </a:r>
            <a:endParaRPr lang="en-US" sz="1917" dirty="0"/>
          </a:p>
        </p:txBody>
      </p:sp>
      <p:sp>
        <p:nvSpPr>
          <p:cNvPr id="11" name="Text 8"/>
          <p:cNvSpPr/>
          <p:nvPr/>
        </p:nvSpPr>
        <p:spPr>
          <a:xfrm>
            <a:off x="4518820" y="3192958"/>
            <a:ext cx="243978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Faktlarni puxta tekshirish, ishonchli manbalardan foydalanish</a:t>
            </a:r>
            <a:endParaRPr lang="en-US" sz="1458" dirty="0"/>
          </a:p>
        </p:txBody>
      </p:sp>
      <p:sp>
        <p:nvSpPr>
          <p:cNvPr id="12" name="Shape 9"/>
          <p:cNvSpPr/>
          <p:nvPr/>
        </p:nvSpPr>
        <p:spPr>
          <a:xfrm>
            <a:off x="661491" y="4501852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794743" y="4565551"/>
            <a:ext cx="158651" cy="297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333" dirty="0"/>
          </a:p>
        </p:txBody>
      </p:sp>
      <p:sp>
        <p:nvSpPr>
          <p:cNvPr id="14" name="Text 11"/>
          <p:cNvSpPr/>
          <p:nvPr/>
        </p:nvSpPr>
        <p:spPr>
          <a:xfrm>
            <a:off x="1275756" y="4501853"/>
            <a:ext cx="2439789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Manba himoyasi</a:t>
            </a:r>
            <a:endParaRPr lang="en-US" sz="1917" dirty="0"/>
          </a:p>
        </p:txBody>
      </p:sp>
      <p:sp>
        <p:nvSpPr>
          <p:cNvPr id="15" name="Text 12"/>
          <p:cNvSpPr/>
          <p:nvPr/>
        </p:nvSpPr>
        <p:spPr>
          <a:xfrm>
            <a:off x="1275756" y="4925318"/>
            <a:ext cx="243978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Maxfiy manbalarning xavfsizligini ta'minlash, ularning shaxsini oshkor qilmaslik</a:t>
            </a:r>
            <a:endParaRPr lang="en-US" sz="1458" dirty="0"/>
          </a:p>
        </p:txBody>
      </p:sp>
      <p:sp>
        <p:nvSpPr>
          <p:cNvPr id="16" name="Shape 13"/>
          <p:cNvSpPr/>
          <p:nvPr/>
        </p:nvSpPr>
        <p:spPr>
          <a:xfrm>
            <a:off x="3904556" y="4501852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4037807" y="4565551"/>
            <a:ext cx="158651" cy="297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333" dirty="0"/>
          </a:p>
        </p:txBody>
      </p:sp>
      <p:sp>
        <p:nvSpPr>
          <p:cNvPr id="18" name="Text 15"/>
          <p:cNvSpPr/>
          <p:nvPr/>
        </p:nvSpPr>
        <p:spPr>
          <a:xfrm>
            <a:off x="4518820" y="4501853"/>
            <a:ext cx="2439789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manfaati</a:t>
            </a:r>
            <a:endParaRPr lang="en-US" sz="1917" dirty="0"/>
          </a:p>
        </p:txBody>
      </p:sp>
      <p:sp>
        <p:nvSpPr>
          <p:cNvPr id="19" name="Text 16"/>
          <p:cNvSpPr/>
          <p:nvPr/>
        </p:nvSpPr>
        <p:spPr>
          <a:xfrm>
            <a:off x="4518820" y="4925318"/>
            <a:ext cx="243978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Shaxsiy hayot daxlsizligi va jamoatchilik manfaati o'rtasidagi muvozanatni saqlash</a:t>
            </a:r>
            <a:endParaRPr lang="en-US" sz="1458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173857"/>
            <a:ext cx="6188273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OAVning axloqiy tamoyillari</a:t>
            </a:r>
            <a:endParaRPr lang="en-US" sz="3875" dirty="0"/>
          </a:p>
        </p:txBody>
      </p:sp>
      <p:sp>
        <p:nvSpPr>
          <p:cNvPr id="4" name="Shape 1"/>
          <p:cNvSpPr/>
          <p:nvPr/>
        </p:nvSpPr>
        <p:spPr>
          <a:xfrm>
            <a:off x="661492" y="2077542"/>
            <a:ext cx="3054053" cy="1708745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850504" y="2266554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Xolislik</a:t>
            </a:r>
            <a:endParaRPr lang="en-US" sz="1917" dirty="0"/>
          </a:p>
        </p:txBody>
      </p:sp>
      <p:sp>
        <p:nvSpPr>
          <p:cNvPr id="6" name="Text 3"/>
          <p:cNvSpPr/>
          <p:nvPr/>
        </p:nvSpPr>
        <p:spPr>
          <a:xfrm>
            <a:off x="850504" y="2690019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Barcha tomonlarning nuqtai nazarini inobatga olish va tarafkashlikdan qochish</a:t>
            </a: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3904556" y="2077542"/>
            <a:ext cx="3054053" cy="1708745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4093568" y="2266554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Aniqlik</a:t>
            </a:r>
            <a:endParaRPr lang="en-US" sz="1917" dirty="0"/>
          </a:p>
        </p:txBody>
      </p:sp>
      <p:sp>
        <p:nvSpPr>
          <p:cNvPr id="9" name="Text 6"/>
          <p:cNvSpPr/>
          <p:nvPr/>
        </p:nvSpPr>
        <p:spPr>
          <a:xfrm>
            <a:off x="4093568" y="2690019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Faktlarni tekshirish va ishonchli manbalardan foydalanish</a:t>
            </a: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661492" y="3975298"/>
            <a:ext cx="3054053" cy="1708745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850504" y="4164310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Shaffoflik</a:t>
            </a:r>
            <a:endParaRPr lang="en-US" sz="1917" dirty="0"/>
          </a:p>
        </p:txBody>
      </p:sp>
      <p:sp>
        <p:nvSpPr>
          <p:cNvPr id="12" name="Text 9"/>
          <p:cNvSpPr/>
          <p:nvPr/>
        </p:nvSpPr>
        <p:spPr>
          <a:xfrm>
            <a:off x="850504" y="4587776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Manfaatlar to'qnashuvini oshkor etish va jamoatchilik oldida hisobot berish</a:t>
            </a:r>
            <a:endParaRPr lang="en-US" sz="1458" dirty="0"/>
          </a:p>
        </p:txBody>
      </p:sp>
      <p:sp>
        <p:nvSpPr>
          <p:cNvPr id="13" name="Shape 10"/>
          <p:cNvSpPr/>
          <p:nvPr/>
        </p:nvSpPr>
        <p:spPr>
          <a:xfrm>
            <a:off x="3904556" y="3975298"/>
            <a:ext cx="3054053" cy="1708745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4093568" y="4164310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Insonparvarlik</a:t>
            </a:r>
            <a:endParaRPr lang="en-US" sz="1917" dirty="0"/>
          </a:p>
        </p:txBody>
      </p:sp>
      <p:sp>
        <p:nvSpPr>
          <p:cNvPr id="15" name="Text 12"/>
          <p:cNvSpPr/>
          <p:nvPr/>
        </p:nvSpPr>
        <p:spPr>
          <a:xfrm>
            <a:off x="4093568" y="4587776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Shaxsiy hayot daxlsizligini hurmat qilish va zarar yetkazmaslik</a:t>
            </a:r>
            <a:endParaRPr lang="en-US" sz="1458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21319" y="619768"/>
            <a:ext cx="6297018" cy="1326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6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Korrupsiyaga oid xabarlarni yoritishda OAV mas'uliyati</a:t>
            </a:r>
            <a:endParaRPr lang="en-US" sz="3600" b="1" dirty="0"/>
          </a:p>
        </p:txBody>
      </p:sp>
      <p:sp>
        <p:nvSpPr>
          <p:cNvPr id="4" name="Shape 1"/>
          <p:cNvSpPr/>
          <p:nvPr/>
        </p:nvSpPr>
        <p:spPr>
          <a:xfrm>
            <a:off x="5162651" y="2668241"/>
            <a:ext cx="425249" cy="42525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5352415" y="2731989"/>
            <a:ext cx="45719" cy="297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333" dirty="0"/>
          </a:p>
        </p:txBody>
      </p:sp>
      <p:sp>
        <p:nvSpPr>
          <p:cNvPr id="6" name="Text 3"/>
          <p:cNvSpPr/>
          <p:nvPr/>
        </p:nvSpPr>
        <p:spPr>
          <a:xfrm>
            <a:off x="5791905" y="2719687"/>
            <a:ext cx="2439789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Faktlarni tekshirish</a:t>
            </a:r>
            <a:endParaRPr lang="en-US" sz="1917" b="1" dirty="0"/>
          </a:p>
        </p:txBody>
      </p:sp>
      <p:sp>
        <p:nvSpPr>
          <p:cNvPr id="7" name="Text 4"/>
          <p:cNvSpPr/>
          <p:nvPr/>
        </p:nvSpPr>
        <p:spPr>
          <a:xfrm>
            <a:off x="5587900" y="3373011"/>
            <a:ext cx="2628751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korrupsiyaga oid xabarlarni yoritishda barcha faktlarni sinchkovlik bilan tekshirishi lozim.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8476506" y="2656825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8646459" y="2731989"/>
            <a:ext cx="121999" cy="85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333" dirty="0"/>
          </a:p>
        </p:txBody>
      </p:sp>
      <p:sp>
        <p:nvSpPr>
          <p:cNvPr id="10" name="Text 7"/>
          <p:cNvSpPr/>
          <p:nvPr/>
        </p:nvSpPr>
        <p:spPr>
          <a:xfrm>
            <a:off x="9090720" y="2628405"/>
            <a:ext cx="2699744" cy="930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Shaxsiy ma'lumotlarni himoya qilish</a:t>
            </a:r>
            <a:endParaRPr lang="en-US" sz="1917" b="1" dirty="0"/>
          </a:p>
        </p:txBody>
      </p:sp>
      <p:sp>
        <p:nvSpPr>
          <p:cNvPr id="11" name="Text 8"/>
          <p:cNvSpPr/>
          <p:nvPr/>
        </p:nvSpPr>
        <p:spPr>
          <a:xfrm>
            <a:off x="8768458" y="3373011"/>
            <a:ext cx="3144005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 bilan bog'liq shaxslarning shaxsiy ma'lumotlarini himoya qilish muhim.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5233492" y="5110559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5366743" y="5174258"/>
            <a:ext cx="158651" cy="297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333" dirty="0"/>
          </a:p>
        </p:txBody>
      </p:sp>
      <p:sp>
        <p:nvSpPr>
          <p:cNvPr id="14" name="Text 11"/>
          <p:cNvSpPr/>
          <p:nvPr/>
        </p:nvSpPr>
        <p:spPr>
          <a:xfrm>
            <a:off x="5866081" y="5174258"/>
            <a:ext cx="3522365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Xolislik va muvozanatni saqlash</a:t>
            </a:r>
            <a:endParaRPr lang="en-US" sz="1917" b="1" dirty="0"/>
          </a:p>
        </p:txBody>
      </p:sp>
      <p:sp>
        <p:nvSpPr>
          <p:cNvPr id="15" name="Text 12"/>
          <p:cNvSpPr/>
          <p:nvPr/>
        </p:nvSpPr>
        <p:spPr>
          <a:xfrm>
            <a:off x="5856917" y="5634617"/>
            <a:ext cx="566442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Barcha tomonlarning fikrlarini inobatga olish va xolislikni saqlash zarur.</a:t>
            </a:r>
            <a:endParaRPr lang="en-US" sz="1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1" y="1084609"/>
            <a:ext cx="10869018" cy="124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3875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OAVning korrupsiyaga qarshi kurashdagi asosiy vazifalari</a:t>
            </a:r>
            <a:endParaRPr lang="en-US" sz="3875" b="1" dirty="0"/>
          </a:p>
        </p:txBody>
      </p:sp>
      <p:sp>
        <p:nvSpPr>
          <p:cNvPr id="3" name="Text 1"/>
          <p:cNvSpPr/>
          <p:nvPr/>
        </p:nvSpPr>
        <p:spPr>
          <a:xfrm>
            <a:off x="661492" y="3039765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Ma'lumot tarqatish</a:t>
            </a:r>
            <a:endParaRPr lang="en-US" sz="1917" b="1" dirty="0"/>
          </a:p>
        </p:txBody>
      </p:sp>
      <p:sp>
        <p:nvSpPr>
          <p:cNvPr id="4" name="Text 2"/>
          <p:cNvSpPr/>
          <p:nvPr/>
        </p:nvSpPr>
        <p:spPr>
          <a:xfrm>
            <a:off x="661492" y="3538835"/>
            <a:ext cx="331509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korrupsiya holatlari, uning sabablari va oqibatlari haqida jamiyatni xabardor qiladi. Bu orqali aholining huquqiy ongi va madaniyatini oshirishga hissa qo'shadi.</a:t>
            </a:r>
            <a:endParaRPr lang="en-US" sz="1458" dirty="0"/>
          </a:p>
        </p:txBody>
      </p:sp>
      <p:sp>
        <p:nvSpPr>
          <p:cNvPr id="5" name="Text 3"/>
          <p:cNvSpPr/>
          <p:nvPr/>
        </p:nvSpPr>
        <p:spPr>
          <a:xfrm>
            <a:off x="4444107" y="3039765"/>
            <a:ext cx="3315097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nazoratini amalga oshirish</a:t>
            </a:r>
            <a:endParaRPr lang="en-US" sz="1917" b="1" dirty="0"/>
          </a:p>
        </p:txBody>
      </p:sp>
      <p:sp>
        <p:nvSpPr>
          <p:cNvPr id="6" name="Text 4"/>
          <p:cNvSpPr/>
          <p:nvPr/>
        </p:nvSpPr>
        <p:spPr>
          <a:xfrm>
            <a:off x="4444107" y="3848895"/>
            <a:ext cx="3315097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korrupsiyaga qarshi kurashish bo'yicha davlat siyosatining amalga oshirilishini kuzatib boradi va jamoatchilikni bu jarayondan xabardor qiladi.</a:t>
            </a:r>
            <a:endParaRPr lang="en-US" sz="1458" dirty="0"/>
          </a:p>
        </p:txBody>
      </p:sp>
      <p:sp>
        <p:nvSpPr>
          <p:cNvPr id="7" name="Text 5"/>
          <p:cNvSpPr/>
          <p:nvPr/>
        </p:nvSpPr>
        <p:spPr>
          <a:xfrm>
            <a:off x="8226723" y="3039765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Tergov jurnalistikasi</a:t>
            </a:r>
            <a:endParaRPr lang="en-US" sz="1917" b="1" dirty="0"/>
          </a:p>
        </p:txBody>
      </p:sp>
      <p:sp>
        <p:nvSpPr>
          <p:cNvPr id="8" name="Text 6"/>
          <p:cNvSpPr/>
          <p:nvPr/>
        </p:nvSpPr>
        <p:spPr>
          <a:xfrm>
            <a:off x="8226722" y="3538836"/>
            <a:ext cx="3315097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mustaqil jurnalistik tergovlar orqali korrupsiya faktlarini aniqlaydi va fosh etadi. Bu esa huquqni muhofaza qiluvchi organlar faoliyatiga ko'maklashadi.</a:t>
            </a:r>
            <a:endParaRPr lang="en-US" sz="1458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47307" y="740817"/>
            <a:ext cx="6394450" cy="1148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32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OAVning korrupsiyaga qarshi kurashishdagi muammolari</a:t>
            </a:r>
            <a:endParaRPr lang="en-US" sz="3200" b="1" dirty="0"/>
          </a:p>
        </p:txBody>
      </p:sp>
      <p:sp>
        <p:nvSpPr>
          <p:cNvPr id="4" name="Shape 1"/>
          <p:cNvSpPr/>
          <p:nvPr/>
        </p:nvSpPr>
        <p:spPr>
          <a:xfrm>
            <a:off x="5184776" y="2180630"/>
            <a:ext cx="3109714" cy="2430463"/>
          </a:xfrm>
          <a:prstGeom prst="roundRect">
            <a:avLst>
              <a:gd name="adj" fmla="val 1081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5359797" y="2355652"/>
            <a:ext cx="2759670" cy="574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792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Ma'lumotlarga kirish qiyinchiligi</a:t>
            </a:r>
            <a:endParaRPr lang="en-US" sz="1792" b="1" dirty="0"/>
          </a:p>
        </p:txBody>
      </p:sp>
      <p:sp>
        <p:nvSpPr>
          <p:cNvPr id="6" name="Text 3"/>
          <p:cNvSpPr/>
          <p:nvPr/>
        </p:nvSpPr>
        <p:spPr>
          <a:xfrm>
            <a:off x="5359797" y="3035102"/>
            <a:ext cx="2759670" cy="140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75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Ba'zi hollarda OAV vakillari zarur ma'lumotlarni olishda qiyinchiliklarga duch keladi. Bu esa korrupsiya holatlarini to'liq yoritishga to'sqinlik qiladi.</a:t>
            </a:r>
            <a:endParaRPr lang="en-US" sz="1375" dirty="0"/>
          </a:p>
        </p:txBody>
      </p:sp>
      <p:sp>
        <p:nvSpPr>
          <p:cNvPr id="7" name="Shape 4"/>
          <p:cNvSpPr/>
          <p:nvPr/>
        </p:nvSpPr>
        <p:spPr>
          <a:xfrm>
            <a:off x="8469511" y="2180630"/>
            <a:ext cx="3109714" cy="2430463"/>
          </a:xfrm>
          <a:prstGeom prst="roundRect">
            <a:avLst>
              <a:gd name="adj" fmla="val 1081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8644532" y="2355652"/>
            <a:ext cx="2297907" cy="287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792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Xavfsizlik masalalari</a:t>
            </a:r>
            <a:endParaRPr lang="en-US" sz="1792" b="1" dirty="0"/>
          </a:p>
        </p:txBody>
      </p:sp>
      <p:sp>
        <p:nvSpPr>
          <p:cNvPr id="9" name="Text 6"/>
          <p:cNvSpPr/>
          <p:nvPr/>
        </p:nvSpPr>
        <p:spPr>
          <a:xfrm>
            <a:off x="8644533" y="2747863"/>
            <a:ext cx="2759670" cy="1120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75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 bilan bog'liq materiallarni tayyorlayotgan jurnalistlar ba'zan tahdid va bosimga uchrashlari mumkin.</a:t>
            </a:r>
            <a:endParaRPr lang="en-US" sz="1375" dirty="0"/>
          </a:p>
        </p:txBody>
      </p:sp>
      <p:sp>
        <p:nvSpPr>
          <p:cNvPr id="10" name="Shape 7"/>
          <p:cNvSpPr/>
          <p:nvPr/>
        </p:nvSpPr>
        <p:spPr>
          <a:xfrm>
            <a:off x="5184775" y="4786114"/>
            <a:ext cx="6394450" cy="1302643"/>
          </a:xfrm>
          <a:prstGeom prst="roundRect">
            <a:avLst>
              <a:gd name="adj" fmla="val 2016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5359797" y="4961136"/>
            <a:ext cx="2297907" cy="287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792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Moliyaviy cheklovlar</a:t>
            </a:r>
            <a:endParaRPr lang="en-US" sz="1792" b="1" dirty="0"/>
          </a:p>
        </p:txBody>
      </p:sp>
      <p:sp>
        <p:nvSpPr>
          <p:cNvPr id="12" name="Text 9"/>
          <p:cNvSpPr/>
          <p:nvPr/>
        </p:nvSpPr>
        <p:spPr>
          <a:xfrm>
            <a:off x="5359797" y="5353348"/>
            <a:ext cx="6044406" cy="560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75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Chuqur jurnalistik tergovlar ko'p vaqt va mablag' talab qiladi, bu esa ba'zi OAV uchun qiyinchilik tug'diradi.</a:t>
            </a:r>
            <a:endParaRPr lang="en-US" sz="137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2213" y="829692"/>
            <a:ext cx="9697144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Korrupsiyani yoritishda axloqiy muammolar</a:t>
            </a:r>
            <a:endParaRPr lang="en-US" sz="3875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95" y="2089578"/>
            <a:ext cx="472480" cy="472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64859" y="2189878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2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Xolislik va ob'ektivlik</a:t>
            </a:r>
            <a:endParaRPr lang="en-US" sz="2000" b="1" dirty="0"/>
          </a:p>
        </p:txBody>
      </p:sp>
      <p:sp>
        <p:nvSpPr>
          <p:cNvPr id="5" name="Text 2"/>
          <p:cNvSpPr/>
          <p:nvPr/>
        </p:nvSpPr>
        <p:spPr>
          <a:xfrm>
            <a:off x="1208696" y="2868153"/>
            <a:ext cx="4344940" cy="980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Barcha tomonlarning nuqtai nazarini inobatga olish va shaxsiy fikrlardan qochish</a:t>
            </a:r>
            <a:endParaRPr lang="en-US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932" y="2089578"/>
            <a:ext cx="472480" cy="472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618012" y="2148993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2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Manba himoyasi</a:t>
            </a:r>
            <a:endParaRPr lang="en-US" sz="2000" b="1" dirty="0"/>
          </a:p>
        </p:txBody>
      </p:sp>
      <p:sp>
        <p:nvSpPr>
          <p:cNvPr id="8" name="Text 4"/>
          <p:cNvSpPr/>
          <p:nvPr/>
        </p:nvSpPr>
        <p:spPr>
          <a:xfrm>
            <a:off x="6732031" y="2871836"/>
            <a:ext cx="4079404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Maxfiy manbalarning xavfsizligini ta'minlash va ularning shaxsini oshkor qilmaslik</a:t>
            </a:r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603" y="4329688"/>
            <a:ext cx="472480" cy="472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70508" y="4428366"/>
            <a:ext cx="2912123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2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Manfaatlar to'qnashuvi</a:t>
            </a:r>
            <a:endParaRPr lang="en-US" sz="2000" b="1" dirty="0"/>
          </a:p>
        </p:txBody>
      </p:sp>
      <p:sp>
        <p:nvSpPr>
          <p:cNvPr id="11" name="Text 6"/>
          <p:cNvSpPr/>
          <p:nvPr/>
        </p:nvSpPr>
        <p:spPr>
          <a:xfrm>
            <a:off x="1215057" y="5108263"/>
            <a:ext cx="4190661" cy="1101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Shaxsiy manfaatlar bilan kasbiy majburiyatlar o'rtasidagi ziddiyatlardan qochish</a:t>
            </a:r>
            <a:endParaRPr lang="en-US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031" y="4265287"/>
            <a:ext cx="472480" cy="472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618012" y="4392475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2000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manfaati</a:t>
            </a:r>
            <a:endParaRPr lang="en-US" sz="2000" b="1" dirty="0"/>
          </a:p>
        </p:txBody>
      </p:sp>
      <p:sp>
        <p:nvSpPr>
          <p:cNvPr id="14" name="Text 8"/>
          <p:cNvSpPr/>
          <p:nvPr/>
        </p:nvSpPr>
        <p:spPr>
          <a:xfrm>
            <a:off x="6754445" y="5070085"/>
            <a:ext cx="4190661" cy="1101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Shaxsiy hayot daxlsizligi va jamoatchilik manfaati o'rtasidagi muvozanatni saqlash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88319" y="837407"/>
            <a:ext cx="6178848" cy="559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75"/>
              </a:lnSpc>
            </a:pPr>
            <a:r>
              <a:rPr lang="en-US" sz="35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Korrupsiyani yoritishda xatolar</a:t>
            </a:r>
            <a:endParaRPr lang="en-US" sz="35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037" y="1872953"/>
            <a:ext cx="1088728" cy="6210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89498" y="2080420"/>
            <a:ext cx="113705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6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1667" dirty="0"/>
          </a:p>
        </p:txBody>
      </p:sp>
      <p:sp>
        <p:nvSpPr>
          <p:cNvPr id="5" name="Text 2"/>
          <p:cNvSpPr/>
          <p:nvPr/>
        </p:nvSpPr>
        <p:spPr>
          <a:xfrm>
            <a:off x="4061321" y="2043510"/>
            <a:ext cx="2300684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Faktlarni tekshirmaslik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3933329" y="2507258"/>
            <a:ext cx="7619107" cy="9525"/>
          </a:xfrm>
          <a:prstGeom prst="roundRect">
            <a:avLst>
              <a:gd name="adj" fmla="val 268652"/>
            </a:avLst>
          </a:prstGeom>
          <a:solidFill>
            <a:srgbClr val="D8D4D4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624" y="2536528"/>
            <a:ext cx="2177554" cy="62101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89498" y="2676426"/>
            <a:ext cx="113705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6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1667" dirty="0"/>
          </a:p>
        </p:txBody>
      </p:sp>
      <p:sp>
        <p:nvSpPr>
          <p:cNvPr id="9" name="Text 5"/>
          <p:cNvSpPr/>
          <p:nvPr/>
        </p:nvSpPr>
        <p:spPr>
          <a:xfrm>
            <a:off x="4605734" y="2707085"/>
            <a:ext cx="2899172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Manbalarni himoya qilmaslik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4477743" y="3170833"/>
            <a:ext cx="7074694" cy="9525"/>
          </a:xfrm>
          <a:prstGeom prst="roundRect">
            <a:avLst>
              <a:gd name="adj" fmla="val 268652"/>
            </a:avLst>
          </a:prstGeom>
          <a:solidFill>
            <a:srgbClr val="D8D4D4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210" y="3200103"/>
            <a:ext cx="3266381" cy="6210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289498" y="3340001"/>
            <a:ext cx="113705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6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1667" dirty="0"/>
          </a:p>
        </p:txBody>
      </p:sp>
      <p:sp>
        <p:nvSpPr>
          <p:cNvPr id="13" name="Text 8"/>
          <p:cNvSpPr/>
          <p:nvPr/>
        </p:nvSpPr>
        <p:spPr>
          <a:xfrm>
            <a:off x="5150148" y="3370660"/>
            <a:ext cx="2041029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Shov-shuvga intilish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5022156" y="3834408"/>
            <a:ext cx="6530281" cy="9525"/>
          </a:xfrm>
          <a:prstGeom prst="roundRect">
            <a:avLst>
              <a:gd name="adj" fmla="val 268652"/>
            </a:avLst>
          </a:prstGeom>
          <a:solidFill>
            <a:srgbClr val="D8D4D4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797" y="3863678"/>
            <a:ext cx="4355207" cy="62101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289498" y="4003576"/>
            <a:ext cx="113705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6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1667" dirty="0"/>
          </a:p>
        </p:txBody>
      </p:sp>
      <p:sp>
        <p:nvSpPr>
          <p:cNvPr id="17" name="Text 11"/>
          <p:cNvSpPr/>
          <p:nvPr/>
        </p:nvSpPr>
        <p:spPr>
          <a:xfrm>
            <a:off x="5694561" y="4034235"/>
            <a:ext cx="2210693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Nomzodlarni qoralash</a:t>
            </a:r>
            <a:endParaRPr lang="en-US" sz="1750" dirty="0"/>
          </a:p>
        </p:txBody>
      </p:sp>
      <p:sp>
        <p:nvSpPr>
          <p:cNvPr id="18" name="Shape 12"/>
          <p:cNvSpPr/>
          <p:nvPr/>
        </p:nvSpPr>
        <p:spPr>
          <a:xfrm>
            <a:off x="5566569" y="4497983"/>
            <a:ext cx="5985868" cy="9525"/>
          </a:xfrm>
          <a:prstGeom prst="roundRect">
            <a:avLst>
              <a:gd name="adj" fmla="val 268652"/>
            </a:avLst>
          </a:prstGeom>
          <a:solidFill>
            <a:srgbClr val="D8D4D4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83" y="4527253"/>
            <a:ext cx="5443934" cy="621010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3289598" y="4667151"/>
            <a:ext cx="113705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6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5</a:t>
            </a:r>
            <a:endParaRPr lang="en-US" sz="1667" dirty="0"/>
          </a:p>
        </p:txBody>
      </p:sp>
      <p:sp>
        <p:nvSpPr>
          <p:cNvPr id="21" name="Text 14"/>
          <p:cNvSpPr/>
          <p:nvPr/>
        </p:nvSpPr>
        <p:spPr>
          <a:xfrm>
            <a:off x="6238974" y="4697810"/>
            <a:ext cx="4744045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Xulosalarni shoshma-shosharlik bilan chiqarish</a:t>
            </a:r>
            <a:endParaRPr lang="en-US" sz="1750" dirty="0"/>
          </a:p>
        </p:txBody>
      </p:sp>
      <p:sp>
        <p:nvSpPr>
          <p:cNvPr id="22" name="Text 15"/>
          <p:cNvSpPr/>
          <p:nvPr/>
        </p:nvSpPr>
        <p:spPr>
          <a:xfrm>
            <a:off x="596999" y="5340152"/>
            <a:ext cx="10998002" cy="545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Ushbu xatolar jurnalistning obro'siga putur yetkazishi, qonuniy muammolarga olib kelishi va korrupsiyaga qarshi kurashga zarar yetkazishi mumkin. Shuning uchun, har bir bosqichda ehtiyotkorlik va professional yondashuvni saqlab qolish muhimdir.</a:t>
            </a:r>
            <a:endParaRPr lang="en-US" sz="1333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080717" y="688633"/>
            <a:ext cx="7222053" cy="1860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OAVning korrupsiyaga qarshi kurashishdagi ijtimoiy mas'uliyati</a:t>
            </a:r>
            <a:endParaRPr lang="en-US" sz="3875" dirty="0"/>
          </a:p>
        </p:txBody>
      </p:sp>
      <p:sp>
        <p:nvSpPr>
          <p:cNvPr id="4" name="Shape 1"/>
          <p:cNvSpPr/>
          <p:nvPr/>
        </p:nvSpPr>
        <p:spPr>
          <a:xfrm>
            <a:off x="5155702" y="3069630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5285505" y="3158830"/>
            <a:ext cx="158651" cy="297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333" dirty="0"/>
          </a:p>
        </p:txBody>
      </p:sp>
      <p:sp>
        <p:nvSpPr>
          <p:cNvPr id="6" name="Text 3"/>
          <p:cNvSpPr/>
          <p:nvPr/>
        </p:nvSpPr>
        <p:spPr>
          <a:xfrm>
            <a:off x="5930378" y="3049972"/>
            <a:ext cx="2439789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Jamiyat manfaatlarini himoya qilish</a:t>
            </a:r>
            <a:endParaRPr lang="en-US" sz="1917" dirty="0"/>
          </a:p>
        </p:txBody>
      </p:sp>
      <p:sp>
        <p:nvSpPr>
          <p:cNvPr id="7" name="Text 4"/>
          <p:cNvSpPr/>
          <p:nvPr/>
        </p:nvSpPr>
        <p:spPr>
          <a:xfrm>
            <a:off x="5930377" y="3783497"/>
            <a:ext cx="243978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korrupsiyaga oid materiallarni yoritishda jamiyat manfaatlarini ustuvor qo'yishi lozim.</a:t>
            </a:r>
            <a:endParaRPr lang="en-US" sz="1458" dirty="0"/>
          </a:p>
        </p:txBody>
      </p:sp>
      <p:sp>
        <p:nvSpPr>
          <p:cNvPr id="8" name="Shape 5"/>
          <p:cNvSpPr/>
          <p:nvPr/>
        </p:nvSpPr>
        <p:spPr>
          <a:xfrm>
            <a:off x="8643763" y="3115721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8777064" y="3197176"/>
            <a:ext cx="158651" cy="297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333" dirty="0"/>
          </a:p>
        </p:txBody>
      </p:sp>
      <p:sp>
        <p:nvSpPr>
          <p:cNvPr id="10" name="Text 7"/>
          <p:cNvSpPr/>
          <p:nvPr/>
        </p:nvSpPr>
        <p:spPr>
          <a:xfrm>
            <a:off x="9342611" y="3070100"/>
            <a:ext cx="2439789" cy="620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Axloqiy me'yorlarga rioya qilish</a:t>
            </a:r>
            <a:endParaRPr lang="en-US" sz="1917" dirty="0"/>
          </a:p>
        </p:txBody>
      </p:sp>
      <p:sp>
        <p:nvSpPr>
          <p:cNvPr id="11" name="Text 8"/>
          <p:cNvSpPr/>
          <p:nvPr/>
        </p:nvSpPr>
        <p:spPr>
          <a:xfrm>
            <a:off x="9342611" y="3826604"/>
            <a:ext cx="243978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korrupsiyaga oid materiallarni tayyorlashda axloqiy me'yorlarga qat'iy rioya qilishi kerak.</a:t>
            </a:r>
            <a:endParaRPr lang="en-US" sz="1458" dirty="0"/>
          </a:p>
        </p:txBody>
      </p:sp>
      <p:sp>
        <p:nvSpPr>
          <p:cNvPr id="12" name="Shape 9"/>
          <p:cNvSpPr/>
          <p:nvPr/>
        </p:nvSpPr>
        <p:spPr>
          <a:xfrm>
            <a:off x="5128435" y="5172230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 flipH="1">
            <a:off x="5218107" y="5240453"/>
            <a:ext cx="226049" cy="361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333" dirty="0"/>
          </a:p>
        </p:txBody>
      </p:sp>
      <p:sp>
        <p:nvSpPr>
          <p:cNvPr id="14" name="Text 11"/>
          <p:cNvSpPr/>
          <p:nvPr/>
        </p:nvSpPr>
        <p:spPr>
          <a:xfrm>
            <a:off x="5930377" y="5229827"/>
            <a:ext cx="3707805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Jamoatchilik fikrini shakllantirish</a:t>
            </a:r>
            <a:endParaRPr lang="en-US" sz="1917" dirty="0"/>
          </a:p>
        </p:txBody>
      </p:sp>
      <p:sp>
        <p:nvSpPr>
          <p:cNvPr id="15" name="Text 12"/>
          <p:cNvSpPr/>
          <p:nvPr/>
        </p:nvSpPr>
        <p:spPr>
          <a:xfrm>
            <a:off x="5935687" y="5690890"/>
            <a:ext cx="56827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korrupsiyaga nisbatan murosasiz munosabatni shakllantirishga hissa qo'shishi zarur.</a:t>
            </a:r>
            <a:endParaRPr lang="en-US" sz="1458" dirty="0"/>
          </a:p>
        </p:txBody>
      </p:sp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199B239B-207B-E6E7-E68F-765DFD7F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5872" y="819548"/>
            <a:ext cx="4593537" cy="2493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6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Korrupsiyaga qarshi kurashda hamkorlikning ahamiyati</a:t>
            </a:r>
            <a:endParaRPr lang="en-US" sz="3600" b="1" dirty="0"/>
          </a:p>
        </p:txBody>
      </p:sp>
      <p:sp>
        <p:nvSpPr>
          <p:cNvPr id="3" name="Text 1"/>
          <p:cNvSpPr/>
          <p:nvPr/>
        </p:nvSpPr>
        <p:spPr>
          <a:xfrm>
            <a:off x="6332935" y="985002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tamoyillar</a:t>
            </a:r>
            <a:endParaRPr lang="en-US" sz="1917" b="1" dirty="0"/>
          </a:p>
        </p:txBody>
      </p:sp>
      <p:sp>
        <p:nvSpPr>
          <p:cNvPr id="4" name="Text 2"/>
          <p:cNvSpPr/>
          <p:nvPr/>
        </p:nvSpPr>
        <p:spPr>
          <a:xfrm>
            <a:off x="6326586" y="1701447"/>
            <a:ext cx="5203924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Korrupsiyaning oldini olishda davlat organlari va fuqarolik jamiyati institutlari o'rtasidagi sheriklikning xalqaro tamoyillari muhim ahamiyatga ega. Bu tamoyillar global tajribaga asoslangan bo'lib, samarali hamkorlikni ta'minlashga xizmat qiladi.</a:t>
            </a:r>
            <a:endParaRPr lang="en-US" sz="1458" dirty="0"/>
          </a:p>
        </p:txBody>
      </p:sp>
      <p:sp>
        <p:nvSpPr>
          <p:cNvPr id="5" name="Text 3"/>
          <p:cNvSpPr/>
          <p:nvPr/>
        </p:nvSpPr>
        <p:spPr>
          <a:xfrm>
            <a:off x="6326586" y="4139904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Milliy standartlar</a:t>
            </a:r>
            <a:endParaRPr lang="en-US" sz="1917" b="1" dirty="0"/>
          </a:p>
        </p:txBody>
      </p:sp>
      <p:sp>
        <p:nvSpPr>
          <p:cNvPr id="6" name="Text 4"/>
          <p:cNvSpPr/>
          <p:nvPr/>
        </p:nvSpPr>
        <p:spPr>
          <a:xfrm>
            <a:off x="6326586" y="4659881"/>
            <a:ext cx="5203924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O'zbekistonda korrupsiyaga qarshi kurashishda milliy standartlar ishlab chiqilgan. Bu standartlar mamlakatimiz xususiyatlarini hisobga olgan holda, davlat va jamiyat o'rtasidagi hamkorlikni mustahkamlashga qaratilgan.</a:t>
            </a:r>
            <a:endParaRPr lang="en-US" sz="1458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96C9DA46-9CD0-586D-5958-BB97A461A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72" y="3429000"/>
            <a:ext cx="4365784" cy="265545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6377" y="666056"/>
            <a:ext cx="6547247" cy="1005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16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 faoliyatining huquqiy asoslarini takomillashtirish</a:t>
            </a:r>
            <a:endParaRPr lang="en-US" sz="3167" dirty="0"/>
          </a:p>
        </p:txBody>
      </p:sp>
      <p:sp>
        <p:nvSpPr>
          <p:cNvPr id="4" name="Shape 1"/>
          <p:cNvSpPr/>
          <p:nvPr/>
        </p:nvSpPr>
        <p:spPr>
          <a:xfrm>
            <a:off x="756642" y="1901528"/>
            <a:ext cx="19050" cy="4290318"/>
          </a:xfrm>
          <a:prstGeom prst="roundRect">
            <a:avLst>
              <a:gd name="adj" fmla="val 120674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919510" y="2236688"/>
            <a:ext cx="536377" cy="19050"/>
          </a:xfrm>
          <a:prstGeom prst="roundRect">
            <a:avLst>
              <a:gd name="adj" fmla="val 120674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593775" y="2073870"/>
            <a:ext cx="344785" cy="34478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701824" y="2125564"/>
            <a:ext cx="128687" cy="241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1875" dirty="0"/>
          </a:p>
        </p:txBody>
      </p:sp>
      <p:sp>
        <p:nvSpPr>
          <p:cNvPr id="8" name="Text 5"/>
          <p:cNvSpPr/>
          <p:nvPr/>
        </p:nvSpPr>
        <p:spPr>
          <a:xfrm>
            <a:off x="1609031" y="2054721"/>
            <a:ext cx="3225007" cy="251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Axborot olish huquqini kengaytirish</a:t>
            </a:r>
            <a:endParaRPr lang="en-US" sz="1583" dirty="0"/>
          </a:p>
        </p:txBody>
      </p:sp>
      <p:sp>
        <p:nvSpPr>
          <p:cNvPr id="9" name="Text 6"/>
          <p:cNvSpPr/>
          <p:nvPr/>
        </p:nvSpPr>
        <p:spPr>
          <a:xfrm>
            <a:off x="1609031" y="2397920"/>
            <a:ext cx="5474593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16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organlari faoliyati haqidagi ma'lumotlarga kirish imkoniyatlarini oshirish</a:t>
            </a:r>
            <a:endParaRPr lang="en-US" sz="1167" dirty="0"/>
          </a:p>
        </p:txBody>
      </p:sp>
      <p:sp>
        <p:nvSpPr>
          <p:cNvPr id="10" name="Shape 7"/>
          <p:cNvSpPr/>
          <p:nvPr/>
        </p:nvSpPr>
        <p:spPr>
          <a:xfrm>
            <a:off x="919510" y="3284736"/>
            <a:ext cx="536377" cy="19050"/>
          </a:xfrm>
          <a:prstGeom prst="roundRect">
            <a:avLst>
              <a:gd name="adj" fmla="val 120674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593775" y="3121918"/>
            <a:ext cx="344785" cy="34478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701824" y="3173611"/>
            <a:ext cx="128687" cy="241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1875" dirty="0"/>
          </a:p>
        </p:txBody>
      </p:sp>
      <p:sp>
        <p:nvSpPr>
          <p:cNvPr id="13" name="Text 10"/>
          <p:cNvSpPr/>
          <p:nvPr/>
        </p:nvSpPr>
        <p:spPr>
          <a:xfrm>
            <a:off x="1609031" y="3102770"/>
            <a:ext cx="2440782" cy="251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Jurnalistlarni himoya qilish</a:t>
            </a:r>
            <a:endParaRPr lang="en-US" sz="1583" dirty="0"/>
          </a:p>
        </p:txBody>
      </p:sp>
      <p:sp>
        <p:nvSpPr>
          <p:cNvPr id="14" name="Text 11"/>
          <p:cNvSpPr/>
          <p:nvPr/>
        </p:nvSpPr>
        <p:spPr>
          <a:xfrm>
            <a:off x="1609031" y="3445967"/>
            <a:ext cx="5474593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16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Kasbiy faoliyati tufayli ta'qib qilinishdan himoya qiluvchi qonunlar qabul qilish</a:t>
            </a:r>
            <a:endParaRPr lang="en-US" sz="1167" dirty="0"/>
          </a:p>
        </p:txBody>
      </p:sp>
      <p:sp>
        <p:nvSpPr>
          <p:cNvPr id="15" name="Shape 12"/>
          <p:cNvSpPr/>
          <p:nvPr/>
        </p:nvSpPr>
        <p:spPr>
          <a:xfrm>
            <a:off x="919510" y="4332783"/>
            <a:ext cx="536377" cy="19050"/>
          </a:xfrm>
          <a:prstGeom prst="roundRect">
            <a:avLst>
              <a:gd name="adj" fmla="val 120674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593775" y="4169966"/>
            <a:ext cx="344785" cy="34478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701824" y="4221659"/>
            <a:ext cx="128687" cy="241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1875" dirty="0"/>
          </a:p>
        </p:txBody>
      </p:sp>
      <p:sp>
        <p:nvSpPr>
          <p:cNvPr id="18" name="Text 15"/>
          <p:cNvSpPr/>
          <p:nvPr/>
        </p:nvSpPr>
        <p:spPr>
          <a:xfrm>
            <a:off x="1609031" y="4150817"/>
            <a:ext cx="5474593" cy="502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Tuhmat va haqorat to'g'risidagi qonunchilikni liberallashtirish</a:t>
            </a:r>
            <a:endParaRPr lang="en-US" sz="1583" dirty="0"/>
          </a:p>
        </p:txBody>
      </p:sp>
      <p:sp>
        <p:nvSpPr>
          <p:cNvPr id="19" name="Text 16"/>
          <p:cNvSpPr/>
          <p:nvPr/>
        </p:nvSpPr>
        <p:spPr>
          <a:xfrm>
            <a:off x="1609031" y="4745336"/>
            <a:ext cx="5474593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16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Jurnalistlar erkin faoliyat yuritishi uchun sharoit yaratish</a:t>
            </a:r>
            <a:endParaRPr lang="en-US" sz="1167" dirty="0"/>
          </a:p>
        </p:txBody>
      </p:sp>
      <p:sp>
        <p:nvSpPr>
          <p:cNvPr id="20" name="Shape 17"/>
          <p:cNvSpPr/>
          <p:nvPr/>
        </p:nvSpPr>
        <p:spPr>
          <a:xfrm>
            <a:off x="919510" y="5632153"/>
            <a:ext cx="536377" cy="19050"/>
          </a:xfrm>
          <a:prstGeom prst="roundRect">
            <a:avLst>
              <a:gd name="adj" fmla="val 120674"/>
            </a:avLst>
          </a:prstGeom>
          <a:solidFill>
            <a:srgbClr val="D8D4D4"/>
          </a:solidFill>
          <a:ln/>
        </p:spPr>
      </p:sp>
      <p:sp>
        <p:nvSpPr>
          <p:cNvPr id="21" name="Shape 18"/>
          <p:cNvSpPr/>
          <p:nvPr/>
        </p:nvSpPr>
        <p:spPr>
          <a:xfrm>
            <a:off x="593775" y="5469334"/>
            <a:ext cx="344785" cy="34478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22" name="Text 19"/>
          <p:cNvSpPr/>
          <p:nvPr/>
        </p:nvSpPr>
        <p:spPr>
          <a:xfrm>
            <a:off x="701824" y="5521028"/>
            <a:ext cx="128687" cy="241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1875" dirty="0"/>
          </a:p>
        </p:txBody>
      </p:sp>
      <p:sp>
        <p:nvSpPr>
          <p:cNvPr id="23" name="Text 20"/>
          <p:cNvSpPr/>
          <p:nvPr/>
        </p:nvSpPr>
        <p:spPr>
          <a:xfrm>
            <a:off x="1609031" y="5450185"/>
            <a:ext cx="3338513" cy="251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Oshkoralik tamoyillarini kuchaytirish</a:t>
            </a:r>
            <a:endParaRPr lang="en-US" sz="1583" dirty="0"/>
          </a:p>
        </p:txBody>
      </p:sp>
      <p:sp>
        <p:nvSpPr>
          <p:cNvPr id="24" name="Text 21"/>
          <p:cNvSpPr/>
          <p:nvPr/>
        </p:nvSpPr>
        <p:spPr>
          <a:xfrm>
            <a:off x="1609031" y="5793383"/>
            <a:ext cx="5474593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167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organlari faoliyati shaffofligini ta'minlovchi me'yorlarni kiritish</a:t>
            </a:r>
            <a:endParaRPr lang="en-US" sz="116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180013" y="477738"/>
            <a:ext cx="6403975" cy="1140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58"/>
              </a:lnSpc>
            </a:pPr>
            <a:r>
              <a:rPr lang="en-US" sz="3583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Hamkorlik texnologiyalarini o'rganish</a:t>
            </a:r>
            <a:endParaRPr lang="en-US" sz="3583" b="1" dirty="0"/>
          </a:p>
        </p:txBody>
      </p:sp>
      <p:sp>
        <p:nvSpPr>
          <p:cNvPr id="4" name="Shape 1"/>
          <p:cNvSpPr/>
          <p:nvPr/>
        </p:nvSpPr>
        <p:spPr>
          <a:xfrm>
            <a:off x="5431036" y="1878509"/>
            <a:ext cx="19050" cy="4502646"/>
          </a:xfrm>
          <a:prstGeom prst="roundRect">
            <a:avLst>
              <a:gd name="adj" fmla="val 136804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5616923" y="2259707"/>
            <a:ext cx="608013" cy="19050"/>
          </a:xfrm>
          <a:prstGeom prst="roundRect">
            <a:avLst>
              <a:gd name="adj" fmla="val 136804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5245150" y="2073870"/>
            <a:ext cx="390823" cy="390823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5367586" y="2132409"/>
            <a:ext cx="145852" cy="273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125" dirty="0"/>
          </a:p>
        </p:txBody>
      </p:sp>
      <p:sp>
        <p:nvSpPr>
          <p:cNvPr id="8" name="Text 5"/>
          <p:cNvSpPr/>
          <p:nvPr/>
        </p:nvSpPr>
        <p:spPr>
          <a:xfrm>
            <a:off x="6396038" y="2052241"/>
            <a:ext cx="2280245" cy="284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792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Bilish</a:t>
            </a:r>
            <a:endParaRPr lang="en-US" sz="1792" b="1" dirty="0"/>
          </a:p>
        </p:txBody>
      </p:sp>
      <p:sp>
        <p:nvSpPr>
          <p:cNvPr id="9" name="Text 6"/>
          <p:cNvSpPr/>
          <p:nvPr/>
        </p:nvSpPr>
        <p:spPr>
          <a:xfrm>
            <a:off x="6396038" y="2441377"/>
            <a:ext cx="5187950" cy="833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Korrupsiyaning oldini olishda davlat organlari va fuqarolik jamiyati institutlari o'rtasidagi konstruktiv hamkorlik texnologiyalarini o'rganish muhim bosqich hisoblanadi.</a:t>
            </a:r>
            <a:endParaRPr lang="en-US" sz="1333" dirty="0"/>
          </a:p>
        </p:txBody>
      </p:sp>
      <p:sp>
        <p:nvSpPr>
          <p:cNvPr id="10" name="Shape 7"/>
          <p:cNvSpPr/>
          <p:nvPr/>
        </p:nvSpPr>
        <p:spPr>
          <a:xfrm>
            <a:off x="5616923" y="4003774"/>
            <a:ext cx="608013" cy="19050"/>
          </a:xfrm>
          <a:prstGeom prst="roundRect">
            <a:avLst>
              <a:gd name="adj" fmla="val 136804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5245150" y="3817938"/>
            <a:ext cx="390823" cy="390823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5367586" y="3876477"/>
            <a:ext cx="145852" cy="273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125" dirty="0"/>
          </a:p>
        </p:txBody>
      </p:sp>
      <p:sp>
        <p:nvSpPr>
          <p:cNvPr id="13" name="Text 10"/>
          <p:cNvSpPr/>
          <p:nvPr/>
        </p:nvSpPr>
        <p:spPr>
          <a:xfrm>
            <a:off x="6396038" y="3796307"/>
            <a:ext cx="2280245" cy="284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792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Tushunish</a:t>
            </a:r>
            <a:endParaRPr lang="en-US" sz="1792" b="1" dirty="0"/>
          </a:p>
        </p:txBody>
      </p:sp>
      <p:sp>
        <p:nvSpPr>
          <p:cNvPr id="14" name="Text 11"/>
          <p:cNvSpPr/>
          <p:nvPr/>
        </p:nvSpPr>
        <p:spPr>
          <a:xfrm>
            <a:off x="6396038" y="4185444"/>
            <a:ext cx="5187950" cy="555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Hamkorlik texnologiyalarining mohiyatini chuqur anglash, ularning amaliyotdagi ahamiyatini tushunish lozim.</a:t>
            </a:r>
            <a:endParaRPr lang="en-US" sz="1333" dirty="0"/>
          </a:p>
        </p:txBody>
      </p:sp>
      <p:sp>
        <p:nvSpPr>
          <p:cNvPr id="15" name="Shape 12"/>
          <p:cNvSpPr/>
          <p:nvPr/>
        </p:nvSpPr>
        <p:spPr>
          <a:xfrm>
            <a:off x="5616923" y="5469930"/>
            <a:ext cx="608013" cy="19050"/>
          </a:xfrm>
          <a:prstGeom prst="roundRect">
            <a:avLst>
              <a:gd name="adj" fmla="val 136804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5245150" y="5284094"/>
            <a:ext cx="390823" cy="390823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5367586" y="5342632"/>
            <a:ext cx="145852" cy="273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125" dirty="0"/>
          </a:p>
        </p:txBody>
      </p:sp>
      <p:sp>
        <p:nvSpPr>
          <p:cNvPr id="18" name="Text 15"/>
          <p:cNvSpPr/>
          <p:nvPr/>
        </p:nvSpPr>
        <p:spPr>
          <a:xfrm>
            <a:off x="6396038" y="5262463"/>
            <a:ext cx="2280245" cy="284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792" b="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Qo'llash</a:t>
            </a:r>
            <a:endParaRPr lang="en-US" sz="1792" b="1" dirty="0"/>
          </a:p>
        </p:txBody>
      </p:sp>
      <p:sp>
        <p:nvSpPr>
          <p:cNvPr id="19" name="Text 16"/>
          <p:cNvSpPr/>
          <p:nvPr/>
        </p:nvSpPr>
        <p:spPr>
          <a:xfrm>
            <a:off x="6396038" y="5651599"/>
            <a:ext cx="5187950" cy="555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O'rganilgan texnologiyalarni amaliyotda qo'llash, ularning samaradorligini baholash va takomillashtirish zarur.</a:t>
            </a:r>
            <a:endParaRPr lang="en-US" sz="1333" dirty="0"/>
          </a:p>
        </p:txBody>
      </p:sp>
      <p:pic>
        <p:nvPicPr>
          <p:cNvPr id="21" name="Image 0" descr="preencoded.png">
            <a:extLst>
              <a:ext uri="{FF2B5EF4-FFF2-40B4-BE49-F238E27FC236}">
                <a16:creationId xmlns:a16="http://schemas.microsoft.com/office/drawing/2014/main" id="{D3A34E78-59EF-CFCB-21C9-7188C739D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61"/>
            <a:ext cx="43333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A24F0A-A186-4AE9-2F6E-2840DD32ECA7}"/>
              </a:ext>
            </a:extLst>
          </p:cNvPr>
          <p:cNvSpPr txBox="1"/>
          <p:nvPr/>
        </p:nvSpPr>
        <p:spPr>
          <a:xfrm>
            <a:off x="658810" y="2513090"/>
            <a:ext cx="75393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Z" sz="4000" b="1" dirty="0">
                <a:solidFill>
                  <a:srgbClr val="383838"/>
                </a:solidFill>
                <a:latin typeface="PT Serif" pitchFamily="34" charset="0"/>
              </a:rPr>
              <a:t>Korrupsiyaga qarshi kurashda davlat va fuqarolik jamiyati o‘rtasidagi sheriklik</a:t>
            </a:r>
          </a:p>
        </p:txBody>
      </p:sp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9A78371E-3E55-1B5C-260F-0B1C5709C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149" y="1926403"/>
            <a:ext cx="3138870" cy="313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99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3410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5439" y="2856111"/>
            <a:ext cx="5920482" cy="614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33"/>
              </a:lnSpc>
            </a:pPr>
            <a:r>
              <a:rPr lang="en-US" sz="3833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OAVning axloqiy ahamiyati</a:t>
            </a:r>
            <a:endParaRPr lang="en-US" sz="3833" dirty="0"/>
          </a:p>
        </p:txBody>
      </p:sp>
      <p:sp>
        <p:nvSpPr>
          <p:cNvPr id="4" name="Shape 1"/>
          <p:cNvSpPr/>
          <p:nvPr/>
        </p:nvSpPr>
        <p:spPr>
          <a:xfrm>
            <a:off x="655439" y="3751461"/>
            <a:ext cx="3502223" cy="2591892"/>
          </a:xfrm>
          <a:prstGeom prst="roundRect">
            <a:avLst>
              <a:gd name="adj" fmla="val 1084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842665" y="3938687"/>
            <a:ext cx="2458144" cy="307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Jamiyat ongi</a:t>
            </a:r>
            <a:endParaRPr lang="en-US" sz="1917" dirty="0"/>
          </a:p>
        </p:txBody>
      </p:sp>
      <p:sp>
        <p:nvSpPr>
          <p:cNvPr id="6" name="Text 3"/>
          <p:cNvSpPr/>
          <p:nvPr/>
        </p:nvSpPr>
        <p:spPr>
          <a:xfrm>
            <a:off x="842665" y="4358283"/>
            <a:ext cx="3127772" cy="1797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jamiyatda korrupsiyaga nisbatan murosasiz munosabatni shakllantiradi. Bu orqali fuqarolarning huquqiy ongi va madaniyatini oshirishga hissa qo'shadi.</a:t>
            </a: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4344889" y="3751461"/>
            <a:ext cx="3502223" cy="2591892"/>
          </a:xfrm>
          <a:prstGeom prst="roundRect">
            <a:avLst>
              <a:gd name="adj" fmla="val 1084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4532115" y="3938687"/>
            <a:ext cx="2458144" cy="307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Ijtimoiy nazorat</a:t>
            </a:r>
            <a:endParaRPr lang="en-US" sz="1917" dirty="0"/>
          </a:p>
        </p:txBody>
      </p:sp>
      <p:sp>
        <p:nvSpPr>
          <p:cNvPr id="9" name="Text 6"/>
          <p:cNvSpPr/>
          <p:nvPr/>
        </p:nvSpPr>
        <p:spPr>
          <a:xfrm>
            <a:off x="4532114" y="4358283"/>
            <a:ext cx="3127772" cy="1498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ijtimoiy nazorat vositasi sifatida korrupsiyaga qarshi kurashda muhim rol o'ynaydi. Ular jamiyatning "ko'zi va qulog'i" vazifasini bajaradi.</a:t>
            </a: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8034338" y="3751461"/>
            <a:ext cx="3502223" cy="2591892"/>
          </a:xfrm>
          <a:prstGeom prst="roundRect">
            <a:avLst>
              <a:gd name="adj" fmla="val 1084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8221564" y="3938687"/>
            <a:ext cx="2458144" cy="307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Axloqiy me'yorlar</a:t>
            </a:r>
            <a:endParaRPr lang="en-US" sz="1917" dirty="0"/>
          </a:p>
        </p:txBody>
      </p:sp>
      <p:sp>
        <p:nvSpPr>
          <p:cNvPr id="12" name="Text 9"/>
          <p:cNvSpPr/>
          <p:nvPr/>
        </p:nvSpPr>
        <p:spPr>
          <a:xfrm>
            <a:off x="8221563" y="4358283"/>
            <a:ext cx="3127772" cy="1198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orqali jamiyatda korrupsiyaga qarshi kurashish borasidagi axloqiy me'yorlar targ'ib qilinadi va mustahkamlanadi.</a:t>
            </a:r>
            <a:endParaRPr lang="en-US" sz="1458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3605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0896" y="2879825"/>
            <a:ext cx="7771011" cy="61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Davlat organlari va OAV hamkorligi</a:t>
            </a:r>
            <a:endParaRPr lang="en-US" sz="3875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96" y="3782715"/>
            <a:ext cx="3623369" cy="7553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49709" y="4821337"/>
            <a:ext cx="2478583" cy="309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Ma'lumot almashish</a:t>
            </a:r>
            <a:endParaRPr lang="en-US" sz="1917" dirty="0"/>
          </a:p>
        </p:txBody>
      </p:sp>
      <p:sp>
        <p:nvSpPr>
          <p:cNvPr id="6" name="Text 2"/>
          <p:cNvSpPr/>
          <p:nvPr/>
        </p:nvSpPr>
        <p:spPr>
          <a:xfrm>
            <a:off x="849709" y="5244406"/>
            <a:ext cx="3245743" cy="90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organlari OAVga korrupsiya holatlariga oid ma'lumotlarni taqdim etadi.</a:t>
            </a:r>
            <a:endParaRPr lang="en-US" sz="1458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266" y="3782715"/>
            <a:ext cx="3623369" cy="7553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473079" y="4821337"/>
            <a:ext cx="2478583" cy="309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Tahlil va muhokama</a:t>
            </a:r>
            <a:endParaRPr lang="en-US" sz="1917" dirty="0"/>
          </a:p>
        </p:txBody>
      </p:sp>
      <p:sp>
        <p:nvSpPr>
          <p:cNvPr id="9" name="Text 4"/>
          <p:cNvSpPr/>
          <p:nvPr/>
        </p:nvSpPr>
        <p:spPr>
          <a:xfrm>
            <a:off x="4473079" y="5244406"/>
            <a:ext cx="3245743" cy="90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olingan ma'lumotlarni tahlil qiladi va jamoatchilik muhokamasiga olib chiqadi.</a:t>
            </a:r>
            <a:endParaRPr lang="en-US" sz="1458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636" y="3782715"/>
            <a:ext cx="3623369" cy="7553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096449" y="4821337"/>
            <a:ext cx="2478583" cy="309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Qayta aloqa</a:t>
            </a:r>
            <a:endParaRPr lang="en-US" sz="1917" dirty="0"/>
          </a:p>
        </p:txBody>
      </p:sp>
      <p:sp>
        <p:nvSpPr>
          <p:cNvPr id="12" name="Text 6"/>
          <p:cNvSpPr/>
          <p:nvPr/>
        </p:nvSpPr>
        <p:spPr>
          <a:xfrm>
            <a:off x="8096449" y="5244406"/>
            <a:ext cx="3245743" cy="604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Jamoatchilik fikri davlat organlariga yetkaziladi va zarur choralar ko'riladi.</a:t>
            </a:r>
            <a:endParaRPr lang="en-US" sz="1458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74467" y="363608"/>
            <a:ext cx="6998264" cy="604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20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 va davlat organlari hamkorligi</a:t>
            </a:r>
            <a:endParaRPr lang="en-US" sz="3200" b="1" dirty="0"/>
          </a:p>
        </p:txBody>
      </p:sp>
      <p:sp>
        <p:nvSpPr>
          <p:cNvPr id="3" name="Text 1"/>
          <p:cNvSpPr/>
          <p:nvPr/>
        </p:nvSpPr>
        <p:spPr>
          <a:xfrm>
            <a:off x="6373862" y="4086443"/>
            <a:ext cx="2554684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Hamkorlik yo'nalishlari</a:t>
            </a:r>
            <a:endParaRPr lang="en-US" sz="1917" b="1" dirty="0"/>
          </a:p>
        </p:txBody>
      </p:sp>
      <p:sp>
        <p:nvSpPr>
          <p:cNvPr id="4" name="Text 2"/>
          <p:cNvSpPr/>
          <p:nvPr/>
        </p:nvSpPr>
        <p:spPr>
          <a:xfrm>
            <a:off x="5433391" y="4569412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Press-konferensiyalar va brifinglar o'tkazish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5433391" y="5036737"/>
            <a:ext cx="652007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organlarining ochiq ma'lumotlar bazalarini yaratish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5433391" y="5489795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Jurnalistlar so'rovlariga o'z vaqtida javob berish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5433391" y="5942853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vakillari uchun maxsus treninglar tashkil etish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373862" y="1457119"/>
            <a:ext cx="2815729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Hamkorlikning ahamiyati</a:t>
            </a:r>
            <a:endParaRPr lang="en-US" sz="1917" b="1" dirty="0"/>
          </a:p>
        </p:txBody>
      </p:sp>
      <p:sp>
        <p:nvSpPr>
          <p:cNvPr id="9" name="Text 7"/>
          <p:cNvSpPr/>
          <p:nvPr/>
        </p:nvSpPr>
        <p:spPr>
          <a:xfrm>
            <a:off x="5433391" y="1988029"/>
            <a:ext cx="6097117" cy="1329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va davlat organlari o'rtasidagi samarali hamkorlik korrupsiyaga qarshi kurashning muhim shartidir. Bu shaffoflikni oshiradi, jamoatchilik nazoratini kuchaytiradi va fuqarolarning davlatga bo'lgan ishonchini mustahkamlaydi.</a:t>
            </a:r>
            <a:endParaRPr lang="en-US" dirty="0"/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F6453D48-9BD5-4B54-4ABC-DECE1EDF8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237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9788" y="2906886"/>
            <a:ext cx="9638606" cy="620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875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OAV va huquq-tartibot organlari hamkorligi</a:t>
            </a:r>
            <a:endParaRPr lang="en-US" sz="3875" dirty="0"/>
          </a:p>
        </p:txBody>
      </p:sp>
      <p:sp>
        <p:nvSpPr>
          <p:cNvPr id="3" name="Text 1"/>
          <p:cNvSpPr/>
          <p:nvPr/>
        </p:nvSpPr>
        <p:spPr>
          <a:xfrm>
            <a:off x="1430119" y="3878158"/>
            <a:ext cx="2554684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Hamkorlik yo'nalishlari</a:t>
            </a:r>
            <a:endParaRPr lang="en-US" sz="1917" b="1" dirty="0"/>
          </a:p>
        </p:txBody>
      </p:sp>
      <p:sp>
        <p:nvSpPr>
          <p:cNvPr id="4" name="Text 2"/>
          <p:cNvSpPr/>
          <p:nvPr/>
        </p:nvSpPr>
        <p:spPr>
          <a:xfrm>
            <a:off x="767509" y="4592562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Tergov jarayonida ma'lumot almashish</a:t>
            </a:r>
            <a:endParaRPr lang="en-US" sz="1458" dirty="0"/>
          </a:p>
        </p:txBody>
      </p:sp>
      <p:sp>
        <p:nvSpPr>
          <p:cNvPr id="5" name="Text 3"/>
          <p:cNvSpPr/>
          <p:nvPr/>
        </p:nvSpPr>
        <p:spPr>
          <a:xfrm>
            <a:off x="767509" y="4968669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Jurnalistik surishtiruvlar natijalarini taqdim etish</a:t>
            </a:r>
            <a:endParaRPr lang="en-US" sz="1458" dirty="0"/>
          </a:p>
        </p:txBody>
      </p:sp>
      <p:sp>
        <p:nvSpPr>
          <p:cNvPr id="6" name="Text 4"/>
          <p:cNvSpPr/>
          <p:nvPr/>
        </p:nvSpPr>
        <p:spPr>
          <a:xfrm>
            <a:off x="767509" y="5419736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Profilaktika tadbirlarini birgalikda o'tkazish</a:t>
            </a:r>
            <a:endParaRPr lang="en-US" sz="1458" dirty="0"/>
          </a:p>
        </p:txBody>
      </p:sp>
      <p:sp>
        <p:nvSpPr>
          <p:cNvPr id="7" name="Text 5"/>
          <p:cNvSpPr/>
          <p:nvPr/>
        </p:nvSpPr>
        <p:spPr>
          <a:xfrm>
            <a:off x="767509" y="5812268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Huquqiy maslahatlar olish</a:t>
            </a:r>
            <a:endParaRPr lang="en-US" sz="1458" dirty="0"/>
          </a:p>
        </p:txBody>
      </p:sp>
      <p:sp>
        <p:nvSpPr>
          <p:cNvPr id="8" name="Text 6"/>
          <p:cNvSpPr/>
          <p:nvPr/>
        </p:nvSpPr>
        <p:spPr>
          <a:xfrm>
            <a:off x="6693317" y="3847242"/>
            <a:ext cx="2815729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7"/>
              </a:lnSpc>
            </a:pPr>
            <a:r>
              <a:rPr lang="en-US" sz="1917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Hamkorlikning ahamiyati</a:t>
            </a:r>
            <a:endParaRPr lang="en-US" sz="1917" b="1" dirty="0"/>
          </a:p>
        </p:txBody>
      </p:sp>
      <p:sp>
        <p:nvSpPr>
          <p:cNvPr id="9" name="Text 7"/>
          <p:cNvSpPr/>
          <p:nvPr/>
        </p:nvSpPr>
        <p:spPr>
          <a:xfrm>
            <a:off x="6326586" y="4602593"/>
            <a:ext cx="5203924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OAV va huquq-tartibot organlari o'rtasidagi samarali hamkorlik korrupsiyaga qarshi kurashning muhim shartidir. Biroq, bu hamkorlik jurnalistik mustaqillikka putur yetkazmasligi kerak. OAV o'z faoliyatida xolislik va tanqidiy yondashuvni saqlab qolishi lozim.</a:t>
            </a:r>
            <a:endParaRPr lang="en-US" sz="1458" dirty="0"/>
          </a:p>
        </p:txBody>
      </p:sp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16827AB4-8E18-44AC-7DEE-D60BB2D04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24615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1543</Words>
  <Application>Microsoft Office PowerPoint</Application>
  <PresentationFormat>Широкоэкранный</PresentationFormat>
  <Paragraphs>267</Paragraphs>
  <Slides>30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DM Sans</vt:lpstr>
      <vt:lpstr>PT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Xudoyberdi Tursunbekov</cp:lastModifiedBy>
  <cp:revision>3</cp:revision>
  <dcterms:created xsi:type="dcterms:W3CDTF">2025-01-03T12:48:15Z</dcterms:created>
  <dcterms:modified xsi:type="dcterms:W3CDTF">2025-01-05T13:41:05Z</dcterms:modified>
</cp:coreProperties>
</file>